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80" r:id="rId3"/>
    <p:sldId id="279" r:id="rId4"/>
    <p:sldId id="271" r:id="rId5"/>
    <p:sldId id="281" r:id="rId6"/>
    <p:sldId id="266" r:id="rId7"/>
    <p:sldId id="267" r:id="rId8"/>
    <p:sldId id="290" r:id="rId9"/>
    <p:sldId id="307" r:id="rId10"/>
    <p:sldId id="289" r:id="rId11"/>
    <p:sldId id="263" r:id="rId12"/>
    <p:sldId id="291" r:id="rId13"/>
    <p:sldId id="293" r:id="rId14"/>
    <p:sldId id="292" r:id="rId15"/>
    <p:sldId id="297" r:id="rId16"/>
    <p:sldId id="298" r:id="rId17"/>
    <p:sldId id="299" r:id="rId18"/>
    <p:sldId id="300" r:id="rId19"/>
    <p:sldId id="295" r:id="rId20"/>
    <p:sldId id="296" r:id="rId21"/>
    <p:sldId id="308" r:id="rId22"/>
    <p:sldId id="301" r:id="rId23"/>
    <p:sldId id="302" r:id="rId24"/>
    <p:sldId id="303" r:id="rId25"/>
    <p:sldId id="304" r:id="rId26"/>
    <p:sldId id="305" r:id="rId27"/>
    <p:sldId id="306" r:id="rId28"/>
    <p:sldId id="272"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4" autoAdjust="0"/>
    <p:restoredTop sz="94660"/>
  </p:normalViewPr>
  <p:slideViewPr>
    <p:cSldViewPr snapToGrid="0">
      <p:cViewPr>
        <p:scale>
          <a:sx n="66" d="100"/>
          <a:sy n="66"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DDF7-C533-410D-8CAC-F96ECE03D102}" type="datetimeFigureOut">
              <a:rPr lang="en-AU" smtClean="0"/>
              <a:t>29/05/2021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5D86D-EDDB-4E97-AB5B-D0D9F65FD264}" type="slidenum">
              <a:rPr lang="en-AU" smtClean="0"/>
              <a:t>‹#›</a:t>
            </a:fld>
            <a:endParaRPr lang="en-AU"/>
          </a:p>
        </p:txBody>
      </p:sp>
    </p:spTree>
    <p:extLst>
      <p:ext uri="{BB962C8B-B14F-4D97-AF65-F5344CB8AC3E}">
        <p14:creationId xmlns:p14="http://schemas.microsoft.com/office/powerpoint/2010/main" val="230397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a:t>
            </a:fld>
            <a:endParaRPr lang="en-US"/>
          </a:p>
        </p:txBody>
      </p:sp>
    </p:spTree>
    <p:extLst>
      <p:ext uri="{BB962C8B-B14F-4D97-AF65-F5344CB8AC3E}">
        <p14:creationId xmlns:p14="http://schemas.microsoft.com/office/powerpoint/2010/main" val="2917012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24</a:t>
            </a:fld>
            <a:endParaRPr lang="en-US"/>
          </a:p>
        </p:txBody>
      </p:sp>
    </p:spTree>
    <p:extLst>
      <p:ext uri="{BB962C8B-B14F-4D97-AF65-F5344CB8AC3E}">
        <p14:creationId xmlns:p14="http://schemas.microsoft.com/office/powerpoint/2010/main" val="27058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25</a:t>
            </a:fld>
            <a:endParaRPr lang="en-US"/>
          </a:p>
        </p:txBody>
      </p:sp>
    </p:spTree>
    <p:extLst>
      <p:ext uri="{BB962C8B-B14F-4D97-AF65-F5344CB8AC3E}">
        <p14:creationId xmlns:p14="http://schemas.microsoft.com/office/powerpoint/2010/main" val="51740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creativeart</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27</a:t>
            </a:fld>
            <a:endParaRPr lang="en-US"/>
          </a:p>
        </p:txBody>
      </p:sp>
    </p:spTree>
    <p:extLst>
      <p:ext uri="{BB962C8B-B14F-4D97-AF65-F5344CB8AC3E}">
        <p14:creationId xmlns:p14="http://schemas.microsoft.com/office/powerpoint/2010/main" val="270964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creativeart</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28</a:t>
            </a:fld>
            <a:endParaRPr lang="en-US"/>
          </a:p>
        </p:txBody>
      </p:sp>
    </p:spTree>
    <p:extLst>
      <p:ext uri="{BB962C8B-B14F-4D97-AF65-F5344CB8AC3E}">
        <p14:creationId xmlns:p14="http://schemas.microsoft.com/office/powerpoint/2010/main" val="392033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29</a:t>
            </a:fld>
            <a:endParaRPr lang="en-US"/>
          </a:p>
        </p:txBody>
      </p:sp>
    </p:spTree>
    <p:extLst>
      <p:ext uri="{BB962C8B-B14F-4D97-AF65-F5344CB8AC3E}">
        <p14:creationId xmlns:p14="http://schemas.microsoft.com/office/powerpoint/2010/main" val="105912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a:t>
            </a:fld>
            <a:endParaRPr lang="en-US"/>
          </a:p>
        </p:txBody>
      </p:sp>
    </p:spTree>
    <p:extLst>
      <p:ext uri="{BB962C8B-B14F-4D97-AF65-F5344CB8AC3E}">
        <p14:creationId xmlns:p14="http://schemas.microsoft.com/office/powerpoint/2010/main" val="41428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4</a:t>
            </a:fld>
            <a:endParaRPr lang="en-US"/>
          </a:p>
        </p:txBody>
      </p:sp>
    </p:spTree>
    <p:extLst>
      <p:ext uri="{BB962C8B-B14F-4D97-AF65-F5344CB8AC3E}">
        <p14:creationId xmlns:p14="http://schemas.microsoft.com/office/powerpoint/2010/main" val="365450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effectLst/>
                <a:latin typeface="Inter"/>
              </a:rPr>
              <a:t>This concern is </a:t>
            </a:r>
            <a:r>
              <a:rPr lang="en-AU" b="0" i="0" dirty="0" err="1">
                <a:effectLst/>
                <a:latin typeface="Inter"/>
              </a:rPr>
              <a:t>fueled</a:t>
            </a:r>
            <a:r>
              <a:rPr lang="en-AU" b="0" i="0" dirty="0">
                <a:effectLst/>
                <a:latin typeface="Inter"/>
              </a:rPr>
              <a:t> by misinformation and propagated through organized anti-vaccine groups.</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5</a:t>
            </a:fld>
            <a:endParaRPr lang="en-US"/>
          </a:p>
        </p:txBody>
      </p:sp>
    </p:spTree>
    <p:extLst>
      <p:ext uri="{BB962C8B-B14F-4D97-AF65-F5344CB8AC3E}">
        <p14:creationId xmlns:p14="http://schemas.microsoft.com/office/powerpoint/2010/main" val="288349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6</a:t>
            </a:fld>
            <a:endParaRPr lang="en-US"/>
          </a:p>
        </p:txBody>
      </p:sp>
    </p:spTree>
    <p:extLst>
      <p:ext uri="{BB962C8B-B14F-4D97-AF65-F5344CB8AC3E}">
        <p14:creationId xmlns:p14="http://schemas.microsoft.com/office/powerpoint/2010/main" val="390614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7</a:t>
            </a:fld>
            <a:endParaRPr lang="en-US"/>
          </a:p>
        </p:txBody>
      </p:sp>
    </p:spTree>
    <p:extLst>
      <p:ext uri="{BB962C8B-B14F-4D97-AF65-F5344CB8AC3E}">
        <p14:creationId xmlns:p14="http://schemas.microsoft.com/office/powerpoint/2010/main" val="155729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8</a:t>
            </a:fld>
            <a:endParaRPr lang="en-US"/>
          </a:p>
        </p:txBody>
      </p:sp>
    </p:spTree>
    <p:extLst>
      <p:ext uri="{BB962C8B-B14F-4D97-AF65-F5344CB8AC3E}">
        <p14:creationId xmlns:p14="http://schemas.microsoft.com/office/powerpoint/2010/main" val="255760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10</a:t>
            </a:fld>
            <a:endParaRPr lang="en-US"/>
          </a:p>
        </p:txBody>
      </p:sp>
    </p:spTree>
    <p:extLst>
      <p:ext uri="{BB962C8B-B14F-4D97-AF65-F5344CB8AC3E}">
        <p14:creationId xmlns:p14="http://schemas.microsoft.com/office/powerpoint/2010/main" val="193893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12</a:t>
            </a:fld>
            <a:endParaRPr lang="en-US"/>
          </a:p>
        </p:txBody>
      </p:sp>
    </p:spTree>
    <p:extLst>
      <p:ext uri="{BB962C8B-B14F-4D97-AF65-F5344CB8AC3E}">
        <p14:creationId xmlns:p14="http://schemas.microsoft.com/office/powerpoint/2010/main" val="314198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BF37-3B12-4528-ABC5-697C560586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45AC644-ACE6-43B1-83B6-0B51758D28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678BC42-8848-48AF-9F68-2291228CAE0D}"/>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0D509568-752A-4C9A-879A-CA42705097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FFFB95-116F-48B3-9CB3-58F80D391725}"/>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382455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ECB43-119A-4F0F-9F25-CBD335120AC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C80466E-D83E-4221-A964-F70DFE40C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C4FDA56-E991-481C-8BCA-C8D75F67BE7E}"/>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E687861B-722A-4F03-A644-D0614A1D1F3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1263159-E062-433F-9519-BC1977870A13}"/>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405295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8C0F7-7259-491E-A33D-8555F1B383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54C60C4-0625-499D-98A9-F38EF76755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CE0F0A5-A8F6-4E6A-A77B-DBB225D9FDB4}"/>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D6C35D00-7548-4BAA-9418-4F26920158F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2FDD74-D85F-458C-B0F3-46044A37009D}"/>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2372181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4AAC-6B6B-4E6E-8255-4B47B2A0BCE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F9EE123-3E74-470F-B8A6-25D93392DB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48F0A9-5122-4274-8C78-40C051F7ADD0}"/>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08405C04-0E2D-485D-85DB-DEB008F825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CCDCCDA-80F3-490E-8CDC-0F9EF58280DE}"/>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84013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B413-687C-4B16-931D-5A2C0E179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8744C7A-895C-409B-9C62-2BAF6CB58C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849C02-767B-43E8-B05E-77610250E7B9}"/>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ED49F863-8C1D-4216-BBEF-2832F1D9300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6EEE17-19C2-49E8-BD97-B1D25F7A4F11}"/>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222335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C318-4556-4377-9281-CB17ACD520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214B47-8329-491D-A50D-9FA2AFA96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716C81B-314A-4FA2-9BFF-18727386C0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E087E79-A04A-4A2D-82CA-170DCFF26EE0}"/>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6" name="Footer Placeholder 5">
            <a:extLst>
              <a:ext uri="{FF2B5EF4-FFF2-40B4-BE49-F238E27FC236}">
                <a16:creationId xmlns:a16="http://schemas.microsoft.com/office/drawing/2014/main" id="{6C1F45C3-D747-4A90-8416-7E4C79EBFDE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993C8A8-26B1-497E-B97A-056397B8F789}"/>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73687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D0CD-5B4B-46A7-A5F0-ED7E4CBE33F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E857B88-FABB-462C-8549-078E88FA4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92CC11-562E-4467-AB95-1E917C60D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BA0F7F-BFE2-4719-8F6B-88C8A7E582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29047-544A-4527-BA9F-BD7DCF13B1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4966FEE-305E-4B95-BE93-82077BE35D61}"/>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8" name="Footer Placeholder 7">
            <a:extLst>
              <a:ext uri="{FF2B5EF4-FFF2-40B4-BE49-F238E27FC236}">
                <a16:creationId xmlns:a16="http://schemas.microsoft.com/office/drawing/2014/main" id="{BB2513AB-973B-47B3-9D5E-157A5ADBE58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DE10554-B341-4144-B2A7-CB61FB5A2B36}"/>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250140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6EC3-7D9E-49D4-8E36-C8C382BC693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F38E140-D63A-4CBC-8676-A42C3FB621B9}"/>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4" name="Footer Placeholder 3">
            <a:extLst>
              <a:ext uri="{FF2B5EF4-FFF2-40B4-BE49-F238E27FC236}">
                <a16:creationId xmlns:a16="http://schemas.microsoft.com/office/drawing/2014/main" id="{4B0F2E2A-30D9-4625-867B-DB112033AD0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EDA4272-055E-4FD2-8895-A3228685C7A6}"/>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400569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E1DBE-A515-4384-95D1-FF2D31B00EEA}"/>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3" name="Footer Placeholder 2">
            <a:extLst>
              <a:ext uri="{FF2B5EF4-FFF2-40B4-BE49-F238E27FC236}">
                <a16:creationId xmlns:a16="http://schemas.microsoft.com/office/drawing/2014/main" id="{875E50E9-9573-432F-8206-3120EA59D1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330ADF0-6DD4-49D7-88C2-CFFE71D684BC}"/>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19416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B7619-04DD-4763-9516-6163FC1A1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E27C152-1999-45E2-B2FB-316DD9BEB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5B8A663-1D6F-4B6E-A5F2-953DBC7E0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F256E7-8E6E-4C2E-88F3-379C06D67121}"/>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6" name="Footer Placeholder 5">
            <a:extLst>
              <a:ext uri="{FF2B5EF4-FFF2-40B4-BE49-F238E27FC236}">
                <a16:creationId xmlns:a16="http://schemas.microsoft.com/office/drawing/2014/main" id="{456AC4DA-E557-4D37-BE4F-C3A30DE3DF3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77AB251-ECAE-4C8B-8781-57FEEFC0DED1}"/>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28877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B590-BA54-4981-98B9-299F7D909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EE73CC0-9818-4865-BB0E-3476C2437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EC94190-EF69-4C56-81CB-EEDA38DC9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88981-067A-48DF-8963-7F345BA41182}"/>
              </a:ext>
            </a:extLst>
          </p:cNvPr>
          <p:cNvSpPr>
            <a:spLocks noGrp="1"/>
          </p:cNvSpPr>
          <p:nvPr>
            <p:ph type="dt" sz="half" idx="10"/>
          </p:nvPr>
        </p:nvSpPr>
        <p:spPr/>
        <p:txBody>
          <a:bodyPr/>
          <a:lstStyle/>
          <a:p>
            <a:fld id="{C0AB1E8F-477F-47B7-8901-91AEE3C4F746}" type="datetimeFigureOut">
              <a:rPr lang="en-AU" smtClean="0"/>
              <a:t>29/05/2021</a:t>
            </a:fld>
            <a:endParaRPr lang="en-AU"/>
          </a:p>
        </p:txBody>
      </p:sp>
      <p:sp>
        <p:nvSpPr>
          <p:cNvPr id="6" name="Footer Placeholder 5">
            <a:extLst>
              <a:ext uri="{FF2B5EF4-FFF2-40B4-BE49-F238E27FC236}">
                <a16:creationId xmlns:a16="http://schemas.microsoft.com/office/drawing/2014/main" id="{F30D4EDD-3DCC-42FB-B93B-D262711CF01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65E04F-D20A-4F1D-8CD4-0C24D8B4F831}"/>
              </a:ext>
            </a:extLst>
          </p:cNvPr>
          <p:cNvSpPr>
            <a:spLocks noGrp="1"/>
          </p:cNvSpPr>
          <p:nvPr>
            <p:ph type="sldNum" sz="quarter" idx="12"/>
          </p:nvPr>
        </p:nvSpPr>
        <p:spPr/>
        <p:txBody>
          <a:bodyPr/>
          <a:lstStyle/>
          <a:p>
            <a:fld id="{7BDC422F-3ABE-4B2B-B742-8B02E5C11E8D}" type="slidenum">
              <a:rPr lang="en-AU" smtClean="0"/>
              <a:t>‹#›</a:t>
            </a:fld>
            <a:endParaRPr lang="en-AU"/>
          </a:p>
        </p:txBody>
      </p:sp>
    </p:spTree>
    <p:extLst>
      <p:ext uri="{BB962C8B-B14F-4D97-AF65-F5344CB8AC3E}">
        <p14:creationId xmlns:p14="http://schemas.microsoft.com/office/powerpoint/2010/main" val="131691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E7899-9A71-4355-A96C-A662DC9E6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F004541-F0E6-4364-83A7-7479C9DFFD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A66CB1-F08A-483B-9619-BAE188161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B1E8F-477F-47B7-8901-91AEE3C4F746}" type="datetimeFigureOut">
              <a:rPr lang="en-AU" smtClean="0"/>
              <a:t>29/05/2021</a:t>
            </a:fld>
            <a:endParaRPr lang="en-AU"/>
          </a:p>
        </p:txBody>
      </p:sp>
      <p:sp>
        <p:nvSpPr>
          <p:cNvPr id="5" name="Footer Placeholder 4">
            <a:extLst>
              <a:ext uri="{FF2B5EF4-FFF2-40B4-BE49-F238E27FC236}">
                <a16:creationId xmlns:a16="http://schemas.microsoft.com/office/drawing/2014/main" id="{7E956036-89AE-418C-895A-A3A9257FF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0BCA743-D4EB-4BF5-A9B9-D022F3342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C422F-3ABE-4B2B-B742-8B02E5C11E8D}" type="slidenum">
              <a:rPr lang="en-AU" smtClean="0"/>
              <a:t>‹#›</a:t>
            </a:fld>
            <a:endParaRPr lang="en-AU"/>
          </a:p>
        </p:txBody>
      </p:sp>
    </p:spTree>
    <p:extLst>
      <p:ext uri="{BB962C8B-B14F-4D97-AF65-F5344CB8AC3E}">
        <p14:creationId xmlns:p14="http://schemas.microsoft.com/office/powerpoint/2010/main" val="896679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oleObject" Target="../embeddings/oleObject2.bin"/><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73F466E3-4A1C-4F3C-8D41-557D758E8F2B}"/>
              </a:ext>
            </a:extLst>
          </p:cNvPr>
          <p:cNvSpPr/>
          <p:nvPr/>
        </p:nvSpPr>
        <p:spPr>
          <a:xfrm>
            <a:off x="3556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erson standing next to a computer&#10;&#10;Description automatically generated">
            <a:extLst>
              <a:ext uri="{FF2B5EF4-FFF2-40B4-BE49-F238E27FC236}">
                <a16:creationId xmlns:a16="http://schemas.microsoft.com/office/drawing/2014/main" id="{6B0A5532-14D8-42B9-B21F-D0C438D5F18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47" r="1613"/>
          <a:stretch/>
        </p:blipFill>
        <p:spPr>
          <a:xfrm>
            <a:off x="0" y="0"/>
            <a:ext cx="6539571"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4" name="Object 3" hidden="1">
                        <a:extLst>
                          <a:ext uri="{FF2B5EF4-FFF2-40B4-BE49-F238E27FC236}">
                            <a16:creationId xmlns:a16="http://schemas.microsoft.com/office/drawing/2014/main" id="{8C8FA7AC-B37F-4E1E-AFD9-DAA70D9E71C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36766"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CBA77-EC7F-4B18-98D5-C1EA7972AC80}"/>
              </a:ext>
            </a:extLst>
          </p:cNvPr>
          <p:cNvSpPr/>
          <p:nvPr/>
        </p:nvSpPr>
        <p:spPr>
          <a:xfrm>
            <a:off x="4533900" y="3947886"/>
            <a:ext cx="7658099" cy="218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4978742"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40B0CD-CDC3-4D1A-BED9-138021592740}"/>
              </a:ext>
            </a:extLst>
          </p:cNvPr>
          <p:cNvSpPr txBox="1"/>
          <p:nvPr/>
        </p:nvSpPr>
        <p:spPr>
          <a:xfrm>
            <a:off x="4978742" y="4554763"/>
            <a:ext cx="5507836" cy="1346202"/>
          </a:xfrm>
          <a:prstGeom prst="rect">
            <a:avLst/>
          </a:prstGeom>
          <a:noFill/>
        </p:spPr>
        <p:txBody>
          <a:bodyPr wrap="square" lIns="0" tIns="0" rIns="0" bIns="0" rtlCol="0">
            <a:spAutoFit/>
          </a:bodyPr>
          <a:lstStyle/>
          <a:p>
            <a:pPr>
              <a:lnSpc>
                <a:spcPct val="80000"/>
              </a:lnSpc>
            </a:pPr>
            <a:r>
              <a:rPr lang="en-US" sz="5400" b="1" dirty="0"/>
              <a:t>Capstone Project</a:t>
            </a:r>
          </a:p>
          <a:p>
            <a:pPr>
              <a:lnSpc>
                <a:spcPct val="80000"/>
              </a:lnSpc>
            </a:pPr>
            <a:endParaRPr lang="en-US" sz="5400" b="1" dirty="0"/>
          </a:p>
        </p:txBody>
      </p:sp>
      <p:sp>
        <p:nvSpPr>
          <p:cNvPr id="28" name="TextBox 27">
            <a:extLst>
              <a:ext uri="{FF2B5EF4-FFF2-40B4-BE49-F238E27FC236}">
                <a16:creationId xmlns:a16="http://schemas.microsoft.com/office/drawing/2014/main" id="{CB7E72AE-21F9-48A1-9B62-3C22913145E4}"/>
              </a:ext>
            </a:extLst>
          </p:cNvPr>
          <p:cNvSpPr txBox="1"/>
          <p:nvPr/>
        </p:nvSpPr>
        <p:spPr>
          <a:xfrm>
            <a:off x="4978742" y="5272125"/>
            <a:ext cx="4905494" cy="246221"/>
          </a:xfrm>
          <a:prstGeom prst="rect">
            <a:avLst/>
          </a:prstGeom>
          <a:noFill/>
        </p:spPr>
        <p:txBody>
          <a:bodyPr wrap="square" lIns="0" tIns="0" rIns="0" bIns="0" rtlCol="0">
            <a:spAutoFit/>
          </a:bodyPr>
          <a:lstStyle/>
          <a:p>
            <a:r>
              <a:rPr lang="en-US" sz="1600" dirty="0"/>
              <a:t>Shrey Parekh</a:t>
            </a: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1</a:t>
            </a:fld>
            <a:endParaRPr lang="en-US" dirty="0"/>
          </a:p>
        </p:txBody>
      </p:sp>
    </p:spTree>
    <p:extLst>
      <p:ext uri="{BB962C8B-B14F-4D97-AF65-F5344CB8AC3E}">
        <p14:creationId xmlns:p14="http://schemas.microsoft.com/office/powerpoint/2010/main" val="223546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normAutofit fontScale="90000"/>
          </a:bodyPr>
          <a:lstStyle/>
          <a:p>
            <a:r>
              <a:rPr lang="en-US" dirty="0"/>
              <a:t>Data Preparation and Preprocessing Sentiment Analysis</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252188" y="1988457"/>
            <a:ext cx="4590128" cy="4569462"/>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6" y="2423886"/>
            <a:ext cx="3762538"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Steps taken for cleaning the raw data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4590128" cy="363176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Removing URL</a:t>
            </a:r>
          </a:p>
          <a:p>
            <a:pPr marL="285750" indent="-285750">
              <a:buFont typeface="Arial" panose="020B0604020202020204" pitchFamily="34" charset="0"/>
              <a:buChar char="•"/>
            </a:pPr>
            <a:r>
              <a:rPr lang="en-AU" dirty="0"/>
              <a:t>Removing all irrelevant characters (Numbers and Punctuation)</a:t>
            </a:r>
          </a:p>
          <a:p>
            <a:pPr marL="285750" indent="-285750">
              <a:buFont typeface="Arial" panose="020B0604020202020204" pitchFamily="34" charset="0"/>
              <a:buChar char="•"/>
            </a:pPr>
            <a:r>
              <a:rPr lang="en-AU" dirty="0"/>
              <a:t>Convert all characters to lowercase</a:t>
            </a:r>
          </a:p>
          <a:p>
            <a:pPr marL="285750" indent="-285750">
              <a:buFont typeface="Arial" panose="020B0604020202020204" pitchFamily="34" charset="0"/>
              <a:buChar char="•"/>
            </a:pPr>
            <a:r>
              <a:rPr lang="en-AU" dirty="0"/>
              <a:t>Tokenization</a:t>
            </a:r>
          </a:p>
          <a:p>
            <a:pPr marL="285750" indent="-285750">
              <a:buFont typeface="Arial" panose="020B0604020202020204" pitchFamily="34" charset="0"/>
              <a:buChar char="•"/>
            </a:pPr>
            <a:r>
              <a:rPr lang="en-AU" dirty="0"/>
              <a:t>Removing stop words</a:t>
            </a:r>
          </a:p>
          <a:p>
            <a:pPr marL="285750" indent="-285750">
              <a:buFont typeface="Arial" panose="020B0604020202020204" pitchFamily="34" charset="0"/>
              <a:buChar char="•"/>
            </a:pPr>
            <a:r>
              <a:rPr lang="en-AU" dirty="0"/>
              <a:t>Stemming and lemmatization</a:t>
            </a:r>
          </a:p>
          <a:p>
            <a:pPr marL="285750" indent="-285750">
              <a:buFont typeface="Arial" panose="020B0604020202020204" pitchFamily="34" charset="0"/>
              <a:buChar char="•"/>
            </a:pPr>
            <a:r>
              <a:rPr lang="en-AU" dirty="0"/>
              <a:t>Remove the words having &lt; = 2</a:t>
            </a:r>
          </a:p>
          <a:p>
            <a:pPr marL="285750" indent="-285750">
              <a:buFont typeface="Arial" panose="020B0604020202020204" pitchFamily="34" charset="0"/>
              <a:buChar char="•"/>
            </a:pPr>
            <a:r>
              <a:rPr lang="en-AU" dirty="0"/>
              <a:t>Convert the list of tokens back to the string</a:t>
            </a:r>
          </a:p>
          <a:p>
            <a:pPr marL="285750" indent="-285750">
              <a:buFont typeface="Arial" panose="020B0604020202020204" pitchFamily="34" charset="0"/>
              <a:buChar char="•"/>
            </a:pPr>
            <a:endParaRPr lang="en-AU" dirty="0"/>
          </a:p>
          <a:p>
            <a:endParaRPr lang="en-US" sz="1400" dirty="0"/>
          </a:p>
          <a:p>
            <a:endParaRPr lang="en-US" sz="1400" dirty="0"/>
          </a:p>
          <a:p>
            <a:endParaRPr lang="en-US" sz="1400" dirty="0"/>
          </a:p>
          <a:p>
            <a:endParaRPr lang="en-US" sz="1400"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10</a:t>
            </a:fld>
            <a:endParaRPr lang="en-US" dirty="0"/>
          </a:p>
        </p:txBody>
      </p:sp>
      <p:pic>
        <p:nvPicPr>
          <p:cNvPr id="14" name="Picture 13">
            <a:extLst>
              <a:ext uri="{FF2B5EF4-FFF2-40B4-BE49-F238E27FC236}">
                <a16:creationId xmlns:a16="http://schemas.microsoft.com/office/drawing/2014/main" id="{E68438FF-7E7E-4E62-A322-9C2CBEE93CA2}"/>
              </a:ext>
            </a:extLst>
          </p:cNvPr>
          <p:cNvPicPr>
            <a:picLocks noChangeAspect="1"/>
          </p:cNvPicPr>
          <p:nvPr/>
        </p:nvPicPr>
        <p:blipFill>
          <a:blip r:embed="rId7"/>
          <a:stretch>
            <a:fillRect/>
          </a:stretch>
        </p:blipFill>
        <p:spPr>
          <a:xfrm>
            <a:off x="7229836" y="1988456"/>
            <a:ext cx="4612480" cy="4569461"/>
          </a:xfrm>
          <a:prstGeom prst="rect">
            <a:avLst/>
          </a:prstGeom>
        </p:spPr>
      </p:pic>
    </p:spTree>
    <p:extLst>
      <p:ext uri="{BB962C8B-B14F-4D97-AF65-F5344CB8AC3E}">
        <p14:creationId xmlns:p14="http://schemas.microsoft.com/office/powerpoint/2010/main" val="196658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127867"/>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Data Preprocessed Example</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5/29/2021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11</a:t>
            </a:fld>
            <a:endParaRPr lang="en-US"/>
          </a:p>
        </p:txBody>
      </p:sp>
      <p:graphicFrame>
        <p:nvGraphicFramePr>
          <p:cNvPr id="14" name="Table 13">
            <a:extLst>
              <a:ext uri="{FF2B5EF4-FFF2-40B4-BE49-F238E27FC236}">
                <a16:creationId xmlns:a16="http://schemas.microsoft.com/office/drawing/2014/main" id="{EBB3C1F1-DF07-4C8A-AEA1-38BF40813A1F}"/>
              </a:ext>
            </a:extLst>
          </p:cNvPr>
          <p:cNvGraphicFramePr>
            <a:graphicFrameLocks noGrp="1"/>
          </p:cNvGraphicFramePr>
          <p:nvPr>
            <p:extLst>
              <p:ext uri="{D42A27DB-BD31-4B8C-83A1-F6EECF244321}">
                <p14:modId xmlns:p14="http://schemas.microsoft.com/office/powerpoint/2010/main" val="4263974690"/>
              </p:ext>
            </p:extLst>
          </p:nvPr>
        </p:nvGraphicFramePr>
        <p:xfrm>
          <a:off x="580571" y="1214864"/>
          <a:ext cx="7141752" cy="3840111"/>
        </p:xfrm>
        <a:graphic>
          <a:graphicData uri="http://schemas.openxmlformats.org/drawingml/2006/table">
            <a:tbl>
              <a:tblPr firstRow="1" bandRow="1">
                <a:tableStyleId>{5C22544A-7EE6-4342-B048-85BDC9FD1C3A}</a:tableStyleId>
              </a:tblPr>
              <a:tblGrid>
                <a:gridCol w="1785438">
                  <a:extLst>
                    <a:ext uri="{9D8B030D-6E8A-4147-A177-3AD203B41FA5}">
                      <a16:colId xmlns:a16="http://schemas.microsoft.com/office/drawing/2014/main" val="2851696159"/>
                    </a:ext>
                  </a:extLst>
                </a:gridCol>
                <a:gridCol w="1785438">
                  <a:extLst>
                    <a:ext uri="{9D8B030D-6E8A-4147-A177-3AD203B41FA5}">
                      <a16:colId xmlns:a16="http://schemas.microsoft.com/office/drawing/2014/main" val="1005280288"/>
                    </a:ext>
                  </a:extLst>
                </a:gridCol>
                <a:gridCol w="1785438">
                  <a:extLst>
                    <a:ext uri="{9D8B030D-6E8A-4147-A177-3AD203B41FA5}">
                      <a16:colId xmlns:a16="http://schemas.microsoft.com/office/drawing/2014/main" val="796509677"/>
                    </a:ext>
                  </a:extLst>
                </a:gridCol>
                <a:gridCol w="1785438">
                  <a:extLst>
                    <a:ext uri="{9D8B030D-6E8A-4147-A177-3AD203B41FA5}">
                      <a16:colId xmlns:a16="http://schemas.microsoft.com/office/drawing/2014/main" val="576146675"/>
                    </a:ext>
                  </a:extLst>
                </a:gridCol>
              </a:tblGrid>
              <a:tr h="670437">
                <a:tc>
                  <a:txBody>
                    <a:bodyPr/>
                    <a:lstStyle/>
                    <a:p>
                      <a:pPr algn="ctr"/>
                      <a:r>
                        <a:rPr lang="en-US" dirty="0"/>
                        <a:t>Title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Body</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Text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Text Lemmatized</a:t>
                      </a:r>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775902">
                <a:tc>
                  <a:txBody>
                    <a:bodyPr/>
                    <a:lstStyle/>
                    <a:p>
                      <a:pPr algn="ctr"/>
                      <a:r>
                        <a:rPr lang="en-AU" sz="1800" b="0" i="0" kern="1200" dirty="0">
                          <a:solidFill>
                            <a:schemeClr val="dk1"/>
                          </a:solidFill>
                          <a:effectLst/>
                          <a:latin typeface="+mn-lt"/>
                          <a:ea typeface="+mn-ea"/>
                          <a:cs typeface="+mn-cs"/>
                        </a:rPr>
                        <a:t>Comment</a:t>
                      </a:r>
                      <a:r>
                        <a:rPr lang="en-AU" dirty="0"/>
                        <a:t> </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Your OP. It's not a myth. Only one vaccine con...</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Your OP It s not a myth Only one vaccine </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Your, OP, It, s, not, a, myth, Only, one, </a:t>
                      </a: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670437">
                <a:tc>
                  <a:txBody>
                    <a:bodyPr/>
                    <a:lstStyle/>
                    <a:p>
                      <a:pPr algn="ctr"/>
                      <a:r>
                        <a:rPr lang="en-US" dirty="0"/>
                        <a:t>Comment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AU" sz="1800" b="0" i="0" kern="1200" dirty="0">
                          <a:solidFill>
                            <a:schemeClr val="dk1"/>
                          </a:solidFill>
                          <a:effectLst/>
                          <a:latin typeface="+mn-lt"/>
                          <a:ea typeface="+mn-ea"/>
                          <a:cs typeface="+mn-cs"/>
                        </a:rPr>
                        <a:t>I would too</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AU" sz="1800" b="0" i="0" kern="1200" dirty="0">
                          <a:solidFill>
                            <a:schemeClr val="dk1"/>
                          </a:solidFill>
                          <a:effectLst/>
                          <a:latin typeface="+mn-lt"/>
                          <a:ea typeface="+mn-ea"/>
                          <a:cs typeface="+mn-cs"/>
                        </a:rPr>
                        <a:t>I would too</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ctr"/>
                      <a:r>
                        <a:rPr lang="en-AU" dirty="0">
                          <a:effectLst/>
                        </a:rPr>
                        <a:t>I, would, too</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6273471"/>
                  </a:ext>
                </a:extLst>
              </a:tr>
              <a:tr h="670437">
                <a:tc>
                  <a:txBody>
                    <a:bodyPr/>
                    <a:lstStyle/>
                    <a:p>
                      <a:pPr algn="ctr"/>
                      <a:r>
                        <a:rPr lang="en-US" dirty="0"/>
                        <a:t>Comment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You got it bud</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You got it bud</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fontAlgn="ctr"/>
                      <a:r>
                        <a:rPr lang="en-AU" dirty="0">
                          <a:effectLst/>
                        </a:rPr>
                        <a:t>You, got, it, bud</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4212300"/>
                  </a:ext>
                </a:extLst>
              </a:tr>
              <a:tr h="670437">
                <a:tc>
                  <a:txBody>
                    <a:bodyPr/>
                    <a:lstStyle/>
                    <a:p>
                      <a:pPr algn="ctr"/>
                      <a:r>
                        <a:rPr lang="en-US" dirty="0"/>
                        <a:t>Comment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Zero links to autism and the charts argument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Zero links to autism and the charts argument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sz="1800" b="0" i="0" kern="1200" dirty="0">
                          <a:solidFill>
                            <a:schemeClr val="dk1"/>
                          </a:solidFill>
                          <a:effectLst/>
                          <a:latin typeface="+mn-lt"/>
                          <a:ea typeface="+mn-ea"/>
                          <a:cs typeface="+mn-cs"/>
                        </a:rPr>
                        <a:t>Zero, link, to, autism, and, the, chart</a:t>
                      </a: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44962671"/>
                  </a:ext>
                </a:extLst>
              </a:tr>
            </a:tbl>
          </a:graphicData>
        </a:graphic>
      </p:graphicFrame>
      <p:graphicFrame>
        <p:nvGraphicFramePr>
          <p:cNvPr id="2" name="Table 1">
            <a:extLst>
              <a:ext uri="{FF2B5EF4-FFF2-40B4-BE49-F238E27FC236}">
                <a16:creationId xmlns:a16="http://schemas.microsoft.com/office/drawing/2014/main" id="{70EE0346-31F4-499F-A65D-9C39ACCEC2A4}"/>
              </a:ext>
            </a:extLst>
          </p:cNvPr>
          <p:cNvGraphicFramePr>
            <a:graphicFrameLocks noGrp="1"/>
          </p:cNvGraphicFramePr>
          <p:nvPr>
            <p:extLst>
              <p:ext uri="{D42A27DB-BD31-4B8C-83A1-F6EECF244321}">
                <p14:modId xmlns:p14="http://schemas.microsoft.com/office/powerpoint/2010/main" val="1373007030"/>
              </p:ext>
            </p:extLst>
          </p:nvPr>
        </p:nvGraphicFramePr>
        <p:xfrm>
          <a:off x="7722323" y="1214864"/>
          <a:ext cx="2053953" cy="3840111"/>
        </p:xfrm>
        <a:graphic>
          <a:graphicData uri="http://schemas.openxmlformats.org/drawingml/2006/table">
            <a:tbl>
              <a:tblPr firstRow="1" bandRow="1">
                <a:tableStyleId>{5C22544A-7EE6-4342-B048-85BDC9FD1C3A}</a:tableStyleId>
              </a:tblPr>
              <a:tblGrid>
                <a:gridCol w="2053953">
                  <a:extLst>
                    <a:ext uri="{9D8B030D-6E8A-4147-A177-3AD203B41FA5}">
                      <a16:colId xmlns:a16="http://schemas.microsoft.com/office/drawing/2014/main" val="2720478457"/>
                    </a:ext>
                  </a:extLst>
                </a:gridCol>
              </a:tblGrid>
              <a:tr h="670437">
                <a:tc>
                  <a:txBody>
                    <a:bodyPr/>
                    <a:lstStyle/>
                    <a:p>
                      <a:pPr algn="ctr"/>
                      <a:r>
                        <a:rPr lang="en-US" dirty="0"/>
                        <a:t>Clean Body</a:t>
                      </a:r>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288302"/>
                  </a:ext>
                </a:extLst>
              </a:tr>
              <a:tr h="670437">
                <a:tc>
                  <a:txBody>
                    <a:bodyPr/>
                    <a:lstStyle/>
                    <a:p>
                      <a:pPr algn="ctr"/>
                      <a:r>
                        <a:rPr lang="en-AU" sz="1800" b="0" i="0" kern="1200" dirty="0" err="1">
                          <a:solidFill>
                            <a:schemeClr val="dk1"/>
                          </a:solidFill>
                          <a:effectLst/>
                          <a:latin typeface="+mn-lt"/>
                          <a:ea typeface="+mn-ea"/>
                          <a:cs typeface="+mn-cs"/>
                        </a:rPr>
                        <a:t>youropitsnotamythonlyonevaccinecontainsitandyo</a:t>
                      </a:r>
                      <a:r>
                        <a:rPr lang="en-AU" sz="1800" b="0" i="0" kern="1200" dirty="0">
                          <a:solidFill>
                            <a:schemeClr val="dk1"/>
                          </a:solidFill>
                          <a:effectLst/>
                          <a:latin typeface="+mn-lt"/>
                          <a:ea typeface="+mn-ea"/>
                          <a:cs typeface="+mn-cs"/>
                        </a:rPr>
                        <a:t>.</a:t>
                      </a: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85991841"/>
                  </a:ext>
                </a:extLst>
              </a:tr>
              <a:tr h="670437">
                <a:tc>
                  <a:txBody>
                    <a:bodyPr/>
                    <a:lstStyle/>
                    <a:p>
                      <a:pPr algn="ctr"/>
                      <a:r>
                        <a:rPr lang="en-AU" sz="1800" b="0" i="0" kern="1200" dirty="0" err="1">
                          <a:solidFill>
                            <a:schemeClr val="dk1"/>
                          </a:solidFill>
                          <a:effectLst/>
                          <a:latin typeface="+mn-lt"/>
                          <a:ea typeface="+mn-ea"/>
                          <a:cs typeface="+mn-cs"/>
                        </a:rPr>
                        <a:t>iwouldtoo</a:t>
                      </a: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61328008"/>
                  </a:ext>
                </a:extLst>
              </a:tr>
              <a:tr h="670437">
                <a:tc>
                  <a:txBody>
                    <a:bodyPr/>
                    <a:lstStyle/>
                    <a:p>
                      <a:pPr algn="ctr"/>
                      <a:r>
                        <a:rPr lang="en-AU" sz="1800" b="0" i="0" kern="1200" dirty="0" err="1">
                          <a:solidFill>
                            <a:schemeClr val="dk1"/>
                          </a:solidFill>
                          <a:effectLst/>
                          <a:latin typeface="+mn-lt"/>
                          <a:ea typeface="+mn-ea"/>
                          <a:cs typeface="+mn-cs"/>
                        </a:rPr>
                        <a:t>zerolinkstoautismandthechartsargument</a:t>
                      </a: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1875778"/>
                  </a:ext>
                </a:extLst>
              </a:tr>
              <a:tr h="670437">
                <a:tc>
                  <a:txBody>
                    <a:bodyPr/>
                    <a:lstStyle/>
                    <a:p>
                      <a:pPr algn="ctr"/>
                      <a:endParaRPr lang="en-US" dirty="0"/>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6411648"/>
                  </a:ext>
                </a:extLst>
              </a:tr>
            </a:tbl>
          </a:graphicData>
        </a:graphic>
      </p:graphicFrame>
    </p:spTree>
    <p:extLst>
      <p:ext uri="{BB962C8B-B14F-4D97-AF65-F5344CB8AC3E}">
        <p14:creationId xmlns:p14="http://schemas.microsoft.com/office/powerpoint/2010/main" val="359074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normAutofit/>
          </a:bodyPr>
          <a:lstStyle/>
          <a:p>
            <a:r>
              <a:rPr lang="en-US" dirty="0"/>
              <a:t>Topic Modelling</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252188" y="1988457"/>
            <a:ext cx="4590128" cy="4569462"/>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6" y="2423886"/>
            <a:ext cx="37625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LDA Approach</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234885"/>
            <a:ext cx="4590128" cy="335476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b="0" i="0" dirty="0">
                <a:solidFill>
                  <a:srgbClr val="000000"/>
                </a:solidFill>
                <a:effectLst/>
                <a:latin typeface="Helvetica Neue"/>
              </a:rPr>
              <a:t>Applying Latent Dirichlet Allocation  to our documents and classify them into topics. Latent Dirichlet Allocation (LDA) is an example of topic model and is used to classify text in a document to a particular topic. It builds a topic per document model and words per topic model, modelled as Dirichlet distributions.</a:t>
            </a:r>
          </a:p>
          <a:p>
            <a:pPr marL="285750" indent="-285750">
              <a:buFont typeface="Arial" panose="020B0604020202020204" pitchFamily="34" charset="0"/>
              <a:buChar char="•"/>
            </a:pPr>
            <a:endParaRPr lang="en-AU" dirty="0"/>
          </a:p>
          <a:p>
            <a:endParaRPr lang="en-US" sz="1400" dirty="0"/>
          </a:p>
          <a:p>
            <a:endParaRPr lang="en-US" sz="1400" dirty="0"/>
          </a:p>
          <a:p>
            <a:endParaRPr lang="en-US" sz="1400" dirty="0"/>
          </a:p>
          <a:p>
            <a:endParaRPr lang="en-US" sz="1400"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12</a:t>
            </a:fld>
            <a:endParaRPr lang="en-US" dirty="0"/>
          </a:p>
        </p:txBody>
      </p:sp>
      <p:pic>
        <p:nvPicPr>
          <p:cNvPr id="14" name="Picture 13">
            <a:extLst>
              <a:ext uri="{FF2B5EF4-FFF2-40B4-BE49-F238E27FC236}">
                <a16:creationId xmlns:a16="http://schemas.microsoft.com/office/drawing/2014/main" id="{E68438FF-7E7E-4E62-A322-9C2CBEE93CA2}"/>
              </a:ext>
            </a:extLst>
          </p:cNvPr>
          <p:cNvPicPr>
            <a:picLocks noChangeAspect="1"/>
          </p:cNvPicPr>
          <p:nvPr/>
        </p:nvPicPr>
        <p:blipFill>
          <a:blip r:embed="rId7"/>
          <a:stretch>
            <a:fillRect/>
          </a:stretch>
        </p:blipFill>
        <p:spPr>
          <a:xfrm>
            <a:off x="7229836" y="1988456"/>
            <a:ext cx="4612480" cy="4569461"/>
          </a:xfrm>
          <a:prstGeom prst="rect">
            <a:avLst/>
          </a:prstGeom>
        </p:spPr>
      </p:pic>
    </p:spTree>
    <p:extLst>
      <p:ext uri="{BB962C8B-B14F-4D97-AF65-F5344CB8AC3E}">
        <p14:creationId xmlns:p14="http://schemas.microsoft.com/office/powerpoint/2010/main" val="206337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LDA Model before removing duplicates</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a:xfrm>
            <a:off x="1007155" y="6255445"/>
            <a:ext cx="2743200" cy="365125"/>
          </a:xfrm>
        </p:spPr>
        <p:txBody>
          <a:bodyPr/>
          <a:lstStyle/>
          <a:p>
            <a:r>
              <a:rPr lang="en-US" dirty="0">
                <a:solidFill>
                  <a:schemeClr val="tx1"/>
                </a:solidFill>
              </a:rPr>
              <a:t>Here we can observe that with comments our LDA model is unclean as the circles overlap each other</a:t>
            </a: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13</a:t>
            </a:fld>
            <a:endParaRPr lang="en-US">
              <a:solidFill>
                <a:schemeClr val="tx1"/>
              </a:solidFill>
            </a:endParaRPr>
          </a:p>
        </p:txBody>
      </p:sp>
      <p:pic>
        <p:nvPicPr>
          <p:cNvPr id="4" name="Picture 3">
            <a:extLst>
              <a:ext uri="{FF2B5EF4-FFF2-40B4-BE49-F238E27FC236}">
                <a16:creationId xmlns:a16="http://schemas.microsoft.com/office/drawing/2014/main" id="{C8FF2581-0B59-4849-AF17-8F98C466805F}"/>
              </a:ext>
            </a:extLst>
          </p:cNvPr>
          <p:cNvPicPr>
            <a:picLocks noChangeAspect="1"/>
          </p:cNvPicPr>
          <p:nvPr/>
        </p:nvPicPr>
        <p:blipFill>
          <a:blip r:embed="rId2"/>
          <a:stretch>
            <a:fillRect/>
          </a:stretch>
        </p:blipFill>
        <p:spPr>
          <a:xfrm>
            <a:off x="1007155" y="1110924"/>
            <a:ext cx="10346645" cy="5010150"/>
          </a:xfrm>
          <a:prstGeom prst="rect">
            <a:avLst/>
          </a:prstGeom>
        </p:spPr>
      </p:pic>
    </p:spTree>
    <p:extLst>
      <p:ext uri="{BB962C8B-B14F-4D97-AF65-F5344CB8AC3E}">
        <p14:creationId xmlns:p14="http://schemas.microsoft.com/office/powerpoint/2010/main" val="64335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LDA Model after removing duplicates</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14</a:t>
            </a:fld>
            <a:endParaRPr lang="en-US">
              <a:solidFill>
                <a:schemeClr val="tx1"/>
              </a:solidFill>
            </a:endParaRPr>
          </a:p>
        </p:txBody>
      </p:sp>
      <p:pic>
        <p:nvPicPr>
          <p:cNvPr id="4" name="Picture 3">
            <a:extLst>
              <a:ext uri="{FF2B5EF4-FFF2-40B4-BE49-F238E27FC236}">
                <a16:creationId xmlns:a16="http://schemas.microsoft.com/office/drawing/2014/main" id="{6A940835-0A0D-4370-B9D8-7FEDEE0BC3C1}"/>
              </a:ext>
            </a:extLst>
          </p:cNvPr>
          <p:cNvPicPr>
            <a:picLocks noChangeAspect="1"/>
          </p:cNvPicPr>
          <p:nvPr/>
        </p:nvPicPr>
        <p:blipFill>
          <a:blip r:embed="rId2"/>
          <a:stretch>
            <a:fillRect/>
          </a:stretch>
        </p:blipFill>
        <p:spPr>
          <a:xfrm>
            <a:off x="1753960" y="869390"/>
            <a:ext cx="9915525" cy="5086350"/>
          </a:xfrm>
          <a:prstGeom prst="rect">
            <a:avLst/>
          </a:prstGeom>
        </p:spPr>
      </p:pic>
    </p:spTree>
    <p:extLst>
      <p:ext uri="{BB962C8B-B14F-4D97-AF65-F5344CB8AC3E}">
        <p14:creationId xmlns:p14="http://schemas.microsoft.com/office/powerpoint/2010/main" val="42774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206640"/>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Sentiment Analysis Title</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15</a:t>
            </a:fld>
            <a:endParaRPr lang="en-US">
              <a:solidFill>
                <a:schemeClr val="tx1"/>
              </a:solidFill>
            </a:endParaRPr>
          </a:p>
        </p:txBody>
      </p:sp>
      <p:pic>
        <p:nvPicPr>
          <p:cNvPr id="5" name="Picture 4" descr="A picture containing logo&#10;&#10;Description automatically generated">
            <a:extLst>
              <a:ext uri="{FF2B5EF4-FFF2-40B4-BE49-F238E27FC236}">
                <a16:creationId xmlns:a16="http://schemas.microsoft.com/office/drawing/2014/main" id="{6253409E-7ACE-4A59-9086-7AB5A5A8F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87" y="-690645"/>
            <a:ext cx="8590280" cy="7548645"/>
          </a:xfrm>
          <a:prstGeom prst="rect">
            <a:avLst/>
          </a:prstGeom>
        </p:spPr>
      </p:pic>
    </p:spTree>
    <p:extLst>
      <p:ext uri="{BB962C8B-B14F-4D97-AF65-F5344CB8AC3E}">
        <p14:creationId xmlns:p14="http://schemas.microsoft.com/office/powerpoint/2010/main" val="135270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206640"/>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Data Visualizations  Positive Sentiment</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16</a:t>
            </a:fld>
            <a:endParaRPr lang="en-US">
              <a:solidFill>
                <a:schemeClr val="tx1"/>
              </a:solidFill>
            </a:endParaRPr>
          </a:p>
        </p:txBody>
      </p:sp>
      <p:pic>
        <p:nvPicPr>
          <p:cNvPr id="6" name="Picture 5">
            <a:extLst>
              <a:ext uri="{FF2B5EF4-FFF2-40B4-BE49-F238E27FC236}">
                <a16:creationId xmlns:a16="http://schemas.microsoft.com/office/drawing/2014/main" id="{2918683D-09ED-4551-8928-A978F5D9BDFF}"/>
              </a:ext>
            </a:extLst>
          </p:cNvPr>
          <p:cNvPicPr>
            <a:picLocks noChangeAspect="1"/>
          </p:cNvPicPr>
          <p:nvPr/>
        </p:nvPicPr>
        <p:blipFill>
          <a:blip r:embed="rId2"/>
          <a:stretch>
            <a:fillRect/>
          </a:stretch>
        </p:blipFill>
        <p:spPr>
          <a:xfrm>
            <a:off x="838199" y="1533524"/>
            <a:ext cx="10802257" cy="4931577"/>
          </a:xfrm>
          <a:prstGeom prst="rect">
            <a:avLst/>
          </a:prstGeom>
        </p:spPr>
      </p:pic>
    </p:spTree>
    <p:extLst>
      <p:ext uri="{BB962C8B-B14F-4D97-AF65-F5344CB8AC3E}">
        <p14:creationId xmlns:p14="http://schemas.microsoft.com/office/powerpoint/2010/main" val="1402105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206640"/>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Data Visualizations Analysis Negative Sentiment</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dirty="0">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17</a:t>
            </a:fld>
            <a:endParaRPr lang="en-US">
              <a:solidFill>
                <a:schemeClr val="tx1"/>
              </a:solidFill>
            </a:endParaRPr>
          </a:p>
        </p:txBody>
      </p:sp>
      <p:pic>
        <p:nvPicPr>
          <p:cNvPr id="4" name="Picture 3">
            <a:extLst>
              <a:ext uri="{FF2B5EF4-FFF2-40B4-BE49-F238E27FC236}">
                <a16:creationId xmlns:a16="http://schemas.microsoft.com/office/drawing/2014/main" id="{6DF5338B-20B0-47AA-9F8C-086D1E4B9824}"/>
              </a:ext>
            </a:extLst>
          </p:cNvPr>
          <p:cNvPicPr>
            <a:picLocks noChangeAspect="1"/>
          </p:cNvPicPr>
          <p:nvPr/>
        </p:nvPicPr>
        <p:blipFill>
          <a:blip r:embed="rId2"/>
          <a:stretch>
            <a:fillRect/>
          </a:stretch>
        </p:blipFill>
        <p:spPr>
          <a:xfrm>
            <a:off x="1190171" y="967278"/>
            <a:ext cx="8908596" cy="5027122"/>
          </a:xfrm>
          <a:prstGeom prst="rect">
            <a:avLst/>
          </a:prstGeom>
        </p:spPr>
      </p:pic>
    </p:spTree>
    <p:extLst>
      <p:ext uri="{BB962C8B-B14F-4D97-AF65-F5344CB8AC3E}">
        <p14:creationId xmlns:p14="http://schemas.microsoft.com/office/powerpoint/2010/main" val="1283880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206640"/>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Data Visualizations Neutral Sentiment</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18</a:t>
            </a:fld>
            <a:endParaRPr lang="en-US">
              <a:solidFill>
                <a:schemeClr val="tx1"/>
              </a:solidFill>
            </a:endParaRPr>
          </a:p>
        </p:txBody>
      </p:sp>
      <p:pic>
        <p:nvPicPr>
          <p:cNvPr id="4" name="Picture 3">
            <a:extLst>
              <a:ext uri="{FF2B5EF4-FFF2-40B4-BE49-F238E27FC236}">
                <a16:creationId xmlns:a16="http://schemas.microsoft.com/office/drawing/2014/main" id="{8349A83C-8A3A-444C-B51D-37CEED6F3D52}"/>
              </a:ext>
            </a:extLst>
          </p:cNvPr>
          <p:cNvPicPr>
            <a:picLocks noChangeAspect="1"/>
          </p:cNvPicPr>
          <p:nvPr/>
        </p:nvPicPr>
        <p:blipFill>
          <a:blip r:embed="rId2"/>
          <a:stretch>
            <a:fillRect/>
          </a:stretch>
        </p:blipFill>
        <p:spPr>
          <a:xfrm>
            <a:off x="1045030" y="869390"/>
            <a:ext cx="9666514" cy="5508587"/>
          </a:xfrm>
          <a:prstGeom prst="rect">
            <a:avLst/>
          </a:prstGeom>
        </p:spPr>
      </p:pic>
    </p:spTree>
    <p:extLst>
      <p:ext uri="{BB962C8B-B14F-4D97-AF65-F5344CB8AC3E}">
        <p14:creationId xmlns:p14="http://schemas.microsoft.com/office/powerpoint/2010/main" val="287438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206640"/>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Sentiment Analysis Body</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19</a:t>
            </a:fld>
            <a:endParaRPr lang="en-US">
              <a:solidFill>
                <a:schemeClr val="tx1"/>
              </a:solidFill>
            </a:endParaRPr>
          </a:p>
        </p:txBody>
      </p:sp>
      <p:pic>
        <p:nvPicPr>
          <p:cNvPr id="3" name="Picture 2" descr="Icon&#10;&#10;Description automatically generated">
            <a:extLst>
              <a:ext uri="{FF2B5EF4-FFF2-40B4-BE49-F238E27FC236}">
                <a16:creationId xmlns:a16="http://schemas.microsoft.com/office/drawing/2014/main" id="{3F2AAA51-8FF4-4E78-A1A7-0F1CED808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942" y="1076030"/>
            <a:ext cx="8708571" cy="5575329"/>
          </a:xfrm>
          <a:prstGeom prst="rect">
            <a:avLst/>
          </a:prstGeom>
        </p:spPr>
      </p:pic>
    </p:spTree>
    <p:extLst>
      <p:ext uri="{BB962C8B-B14F-4D97-AF65-F5344CB8AC3E}">
        <p14:creationId xmlns:p14="http://schemas.microsoft.com/office/powerpoint/2010/main" val="402240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73F466E3-4A1C-4F3C-8D41-557D758E8F2B}"/>
              </a:ext>
            </a:extLst>
          </p:cNvPr>
          <p:cNvSpPr/>
          <p:nvPr/>
        </p:nvSpPr>
        <p:spPr>
          <a:xfrm>
            <a:off x="3556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erson standing next to a computer&#10;&#10;Description automatically generated">
            <a:extLst>
              <a:ext uri="{FF2B5EF4-FFF2-40B4-BE49-F238E27FC236}">
                <a16:creationId xmlns:a16="http://schemas.microsoft.com/office/drawing/2014/main" id="{6B0A5532-14D8-42B9-B21F-D0C438D5F18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47" r="1613"/>
          <a:stretch/>
        </p:blipFill>
        <p:spPr>
          <a:xfrm>
            <a:off x="222250" y="0"/>
            <a:ext cx="6539571"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4" name="Object 3" hidden="1">
                        <a:extLst>
                          <a:ext uri="{FF2B5EF4-FFF2-40B4-BE49-F238E27FC236}">
                            <a16:creationId xmlns:a16="http://schemas.microsoft.com/office/drawing/2014/main" id="{8C8FA7AC-B37F-4E1E-AFD9-DAA70D9E71C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88899"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CBA77-EC7F-4B18-98D5-C1EA7972AC80}"/>
              </a:ext>
            </a:extLst>
          </p:cNvPr>
          <p:cNvSpPr/>
          <p:nvPr/>
        </p:nvSpPr>
        <p:spPr>
          <a:xfrm>
            <a:off x="4533900" y="3947886"/>
            <a:ext cx="7658099" cy="218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4978742"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40B0CD-CDC3-4D1A-BED9-138021592740}"/>
              </a:ext>
            </a:extLst>
          </p:cNvPr>
          <p:cNvSpPr txBox="1"/>
          <p:nvPr/>
        </p:nvSpPr>
        <p:spPr>
          <a:xfrm>
            <a:off x="4978742" y="4554763"/>
            <a:ext cx="5507836" cy="747897"/>
          </a:xfrm>
          <a:prstGeom prst="rect">
            <a:avLst/>
          </a:prstGeom>
          <a:noFill/>
        </p:spPr>
        <p:txBody>
          <a:bodyPr wrap="square" lIns="0" tIns="0" rIns="0" bIns="0" rtlCol="0">
            <a:spAutoFit/>
          </a:bodyPr>
          <a:lstStyle/>
          <a:p>
            <a:pPr>
              <a:lnSpc>
                <a:spcPct val="80000"/>
              </a:lnSpc>
            </a:pPr>
            <a:r>
              <a:rPr lang="en-US" sz="3000" b="1" dirty="0"/>
              <a:t>Peoples Sentiment affected by Vaccine Myths</a:t>
            </a:r>
          </a:p>
        </p:txBody>
      </p:sp>
      <p:sp>
        <p:nvSpPr>
          <p:cNvPr id="28" name="TextBox 27">
            <a:extLst>
              <a:ext uri="{FF2B5EF4-FFF2-40B4-BE49-F238E27FC236}">
                <a16:creationId xmlns:a16="http://schemas.microsoft.com/office/drawing/2014/main" id="{CB7E72AE-21F9-48A1-9B62-3C22913145E4}"/>
              </a:ext>
            </a:extLst>
          </p:cNvPr>
          <p:cNvSpPr txBox="1"/>
          <p:nvPr/>
        </p:nvSpPr>
        <p:spPr>
          <a:xfrm>
            <a:off x="4978742" y="5272125"/>
            <a:ext cx="4905494" cy="492443"/>
          </a:xfrm>
          <a:prstGeom prst="rect">
            <a:avLst/>
          </a:prstGeom>
          <a:noFill/>
        </p:spPr>
        <p:txBody>
          <a:bodyPr wrap="square" lIns="0" tIns="0" rIns="0" bIns="0" rtlCol="0">
            <a:spAutoFit/>
          </a:bodyPr>
          <a:lstStyle/>
          <a:p>
            <a:r>
              <a:rPr lang="en-US" sz="1600" dirty="0"/>
              <a:t>A sentiment analysis performed to determine the feelings of people regarding vaccine.</a:t>
            </a: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a:t>
            </a:fld>
            <a:endParaRPr lang="en-US" dirty="0"/>
          </a:p>
        </p:txBody>
      </p:sp>
    </p:spTree>
    <p:extLst>
      <p:ext uri="{BB962C8B-B14F-4D97-AF65-F5344CB8AC3E}">
        <p14:creationId xmlns:p14="http://schemas.microsoft.com/office/powerpoint/2010/main" val="196607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Positive Sentiment Visualization</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20</a:t>
            </a:fld>
            <a:endParaRPr lang="en-US">
              <a:solidFill>
                <a:schemeClr val="tx1"/>
              </a:solidFill>
            </a:endParaRPr>
          </a:p>
        </p:txBody>
      </p:sp>
      <p:pic>
        <p:nvPicPr>
          <p:cNvPr id="7" name="Picture 6">
            <a:extLst>
              <a:ext uri="{FF2B5EF4-FFF2-40B4-BE49-F238E27FC236}">
                <a16:creationId xmlns:a16="http://schemas.microsoft.com/office/drawing/2014/main" id="{10A4D06C-2C09-4FEB-BE69-0276901884B4}"/>
              </a:ext>
            </a:extLst>
          </p:cNvPr>
          <p:cNvPicPr>
            <a:picLocks noChangeAspect="1"/>
          </p:cNvPicPr>
          <p:nvPr/>
        </p:nvPicPr>
        <p:blipFill>
          <a:blip r:embed="rId2"/>
          <a:stretch>
            <a:fillRect/>
          </a:stretch>
        </p:blipFill>
        <p:spPr>
          <a:xfrm>
            <a:off x="1721302" y="1206659"/>
            <a:ext cx="9832069" cy="5019970"/>
          </a:xfrm>
          <a:prstGeom prst="rect">
            <a:avLst/>
          </a:prstGeom>
        </p:spPr>
      </p:pic>
    </p:spTree>
    <p:extLst>
      <p:ext uri="{BB962C8B-B14F-4D97-AF65-F5344CB8AC3E}">
        <p14:creationId xmlns:p14="http://schemas.microsoft.com/office/powerpoint/2010/main" val="253192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Positive Sentiment Visualization</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21</a:t>
            </a:fld>
            <a:endParaRPr lang="en-US">
              <a:solidFill>
                <a:schemeClr val="tx1"/>
              </a:solidFill>
            </a:endParaRPr>
          </a:p>
        </p:txBody>
      </p:sp>
      <p:pic>
        <p:nvPicPr>
          <p:cNvPr id="5" name="Picture 4">
            <a:extLst>
              <a:ext uri="{FF2B5EF4-FFF2-40B4-BE49-F238E27FC236}">
                <a16:creationId xmlns:a16="http://schemas.microsoft.com/office/drawing/2014/main" id="{E88E1F6A-38C9-461B-B6B5-F5CE710471A1}"/>
              </a:ext>
            </a:extLst>
          </p:cNvPr>
          <p:cNvPicPr>
            <a:picLocks noChangeAspect="1"/>
          </p:cNvPicPr>
          <p:nvPr/>
        </p:nvPicPr>
        <p:blipFill>
          <a:blip r:embed="rId2"/>
          <a:stretch>
            <a:fillRect/>
          </a:stretch>
        </p:blipFill>
        <p:spPr>
          <a:xfrm>
            <a:off x="838200" y="1228536"/>
            <a:ext cx="11087099" cy="4802188"/>
          </a:xfrm>
          <a:prstGeom prst="rect">
            <a:avLst/>
          </a:prstGeom>
        </p:spPr>
      </p:pic>
    </p:spTree>
    <p:extLst>
      <p:ext uri="{BB962C8B-B14F-4D97-AF65-F5344CB8AC3E}">
        <p14:creationId xmlns:p14="http://schemas.microsoft.com/office/powerpoint/2010/main" val="178288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Negative Sentiment Visualization</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22</a:t>
            </a:fld>
            <a:endParaRPr lang="en-US">
              <a:solidFill>
                <a:schemeClr val="tx1"/>
              </a:solidFill>
            </a:endParaRPr>
          </a:p>
        </p:txBody>
      </p:sp>
      <p:pic>
        <p:nvPicPr>
          <p:cNvPr id="5" name="Picture 4">
            <a:extLst>
              <a:ext uri="{FF2B5EF4-FFF2-40B4-BE49-F238E27FC236}">
                <a16:creationId xmlns:a16="http://schemas.microsoft.com/office/drawing/2014/main" id="{3B6F5D2C-2566-4DD7-B0D0-9C2454F1B318}"/>
              </a:ext>
            </a:extLst>
          </p:cNvPr>
          <p:cNvPicPr>
            <a:picLocks noChangeAspect="1"/>
          </p:cNvPicPr>
          <p:nvPr/>
        </p:nvPicPr>
        <p:blipFill>
          <a:blip r:embed="rId2"/>
          <a:stretch>
            <a:fillRect/>
          </a:stretch>
        </p:blipFill>
        <p:spPr>
          <a:xfrm>
            <a:off x="927100" y="998576"/>
            <a:ext cx="10337800" cy="4543425"/>
          </a:xfrm>
          <a:prstGeom prst="rect">
            <a:avLst/>
          </a:prstGeom>
        </p:spPr>
      </p:pic>
    </p:spTree>
    <p:extLst>
      <p:ext uri="{BB962C8B-B14F-4D97-AF65-F5344CB8AC3E}">
        <p14:creationId xmlns:p14="http://schemas.microsoft.com/office/powerpoint/2010/main" val="401432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Neutral Sentiment Visualization</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5/29/2021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23</a:t>
            </a:fld>
            <a:endParaRPr lang="en-US">
              <a:solidFill>
                <a:schemeClr val="tx1"/>
              </a:solidFill>
            </a:endParaRPr>
          </a:p>
        </p:txBody>
      </p:sp>
      <p:pic>
        <p:nvPicPr>
          <p:cNvPr id="3" name="Picture 2">
            <a:extLst>
              <a:ext uri="{FF2B5EF4-FFF2-40B4-BE49-F238E27FC236}">
                <a16:creationId xmlns:a16="http://schemas.microsoft.com/office/drawing/2014/main" id="{5D7000DF-94EB-4D0E-9793-28DD56DC74DE}"/>
              </a:ext>
            </a:extLst>
          </p:cNvPr>
          <p:cNvPicPr>
            <a:picLocks noChangeAspect="1"/>
          </p:cNvPicPr>
          <p:nvPr/>
        </p:nvPicPr>
        <p:blipFill>
          <a:blip r:embed="rId2"/>
          <a:stretch>
            <a:fillRect/>
          </a:stretch>
        </p:blipFill>
        <p:spPr>
          <a:xfrm>
            <a:off x="1104900" y="1206658"/>
            <a:ext cx="9931399" cy="4140041"/>
          </a:xfrm>
          <a:prstGeom prst="rect">
            <a:avLst/>
          </a:prstGeom>
        </p:spPr>
      </p:pic>
    </p:spTree>
    <p:extLst>
      <p:ext uri="{BB962C8B-B14F-4D97-AF65-F5344CB8AC3E}">
        <p14:creationId xmlns:p14="http://schemas.microsoft.com/office/powerpoint/2010/main" val="404244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normAutofit/>
          </a:bodyPr>
          <a:lstStyle/>
          <a:p>
            <a:r>
              <a:rPr lang="en-US" dirty="0"/>
              <a:t>Results Sentiment Analysis</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252188" y="1988457"/>
            <a:ext cx="4590128" cy="4569462"/>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6" y="2423886"/>
            <a:ext cx="37625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Insights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4590128" cy="418576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The insights we can derive from the word clouds from the title and body is that there is anger, fear, sadness  in the dataset as well as positive emotions</a:t>
            </a:r>
          </a:p>
          <a:p>
            <a:pPr marL="285750" indent="-285750">
              <a:buFont typeface="Arial" panose="020B0604020202020204" pitchFamily="34" charset="0"/>
              <a:buChar char="•"/>
            </a:pPr>
            <a:r>
              <a:rPr lang="en-AU" dirty="0"/>
              <a:t>There is hope that life will be back to normal as well as distrust over taking vaccine.</a:t>
            </a:r>
          </a:p>
          <a:p>
            <a:pPr marL="285750" indent="-285750">
              <a:buFont typeface="Arial" panose="020B0604020202020204" pitchFamily="34" charset="0"/>
              <a:buChar char="•"/>
            </a:pPr>
            <a:r>
              <a:rPr lang="en-AU" dirty="0"/>
              <a:t> Reasons for vaccine hesitancy</a:t>
            </a:r>
          </a:p>
          <a:p>
            <a:pPr marL="285750" indent="-285750">
              <a:buFont typeface="Arial" panose="020B0604020202020204" pitchFamily="34" charset="0"/>
              <a:buChar char="•"/>
            </a:pPr>
            <a:r>
              <a:rPr lang="en-AU" dirty="0"/>
              <a:t>Concerns for vaccine safety, adverse effects, toxicity, or poor quality of vaccine components</a:t>
            </a:r>
          </a:p>
          <a:p>
            <a:pPr marL="285750" indent="-285750">
              <a:buFont typeface="Arial" panose="020B0604020202020204" pitchFamily="34" charset="0"/>
              <a:buChar char="•"/>
            </a:pPr>
            <a:r>
              <a:rPr lang="en-AU" dirty="0"/>
              <a:t>Doubts about technology used to produce vaccine</a:t>
            </a:r>
          </a:p>
          <a:p>
            <a:endParaRPr lang="en-US" sz="1400" dirty="0"/>
          </a:p>
          <a:p>
            <a:endParaRPr lang="en-US" sz="1400" dirty="0"/>
          </a:p>
          <a:p>
            <a:endParaRPr lang="en-US" sz="1400" dirty="0"/>
          </a:p>
          <a:p>
            <a:endParaRPr lang="en-US" sz="1400"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24</a:t>
            </a:fld>
            <a:endParaRPr lang="en-US" dirty="0"/>
          </a:p>
        </p:txBody>
      </p:sp>
      <p:pic>
        <p:nvPicPr>
          <p:cNvPr id="14" name="Picture 13">
            <a:extLst>
              <a:ext uri="{FF2B5EF4-FFF2-40B4-BE49-F238E27FC236}">
                <a16:creationId xmlns:a16="http://schemas.microsoft.com/office/drawing/2014/main" id="{E68438FF-7E7E-4E62-A322-9C2CBEE93CA2}"/>
              </a:ext>
            </a:extLst>
          </p:cNvPr>
          <p:cNvPicPr>
            <a:picLocks noChangeAspect="1"/>
          </p:cNvPicPr>
          <p:nvPr/>
        </p:nvPicPr>
        <p:blipFill>
          <a:blip r:embed="rId7"/>
          <a:stretch>
            <a:fillRect/>
          </a:stretch>
        </p:blipFill>
        <p:spPr>
          <a:xfrm>
            <a:off x="7229836" y="1988456"/>
            <a:ext cx="4612480" cy="4569461"/>
          </a:xfrm>
          <a:prstGeom prst="rect">
            <a:avLst/>
          </a:prstGeom>
        </p:spPr>
      </p:pic>
    </p:spTree>
    <p:extLst>
      <p:ext uri="{BB962C8B-B14F-4D97-AF65-F5344CB8AC3E}">
        <p14:creationId xmlns:p14="http://schemas.microsoft.com/office/powerpoint/2010/main" val="183935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normAutofit/>
          </a:bodyPr>
          <a:lstStyle/>
          <a:p>
            <a:r>
              <a:rPr lang="en-US" dirty="0"/>
              <a:t>Results Sentiment Analysis </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252188" y="1988457"/>
            <a:ext cx="4590128" cy="4569462"/>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6" y="2423886"/>
            <a:ext cx="37625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Insights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4590128" cy="39087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Lack of information, information sources and influence of antivaccine proponents.</a:t>
            </a:r>
          </a:p>
          <a:p>
            <a:pPr marL="285750" indent="-285750">
              <a:buFont typeface="Arial" panose="020B0604020202020204" pitchFamily="34" charset="0"/>
              <a:buChar char="•"/>
            </a:pPr>
            <a:r>
              <a:rPr lang="en-AU" dirty="0"/>
              <a:t>Concerns relating to COVID 19-vaccines</a:t>
            </a:r>
          </a:p>
          <a:p>
            <a:pPr marL="285750" indent="-285750">
              <a:buFont typeface="Arial" panose="020B0604020202020204" pitchFamily="34" charset="0"/>
              <a:buChar char="•"/>
            </a:pPr>
            <a:r>
              <a:rPr lang="en-AU" dirty="0"/>
              <a:t>The novelty of the vaccines; mRNA- and adenovirus-based vaccines are relatively new types of vaccines, compared with most vaccines that are currently available.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Mistrust of vaccine benefit</a:t>
            </a:r>
          </a:p>
          <a:p>
            <a:pPr marL="285750" indent="-285750">
              <a:buFont typeface="Arial" panose="020B0604020202020204" pitchFamily="34" charset="0"/>
              <a:buChar char="•"/>
            </a:pPr>
            <a:r>
              <a:rPr lang="en-AU" dirty="0"/>
              <a:t>Speed of vaccine development.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25</a:t>
            </a:fld>
            <a:endParaRPr lang="en-US" dirty="0"/>
          </a:p>
        </p:txBody>
      </p:sp>
      <p:pic>
        <p:nvPicPr>
          <p:cNvPr id="14" name="Picture 13">
            <a:extLst>
              <a:ext uri="{FF2B5EF4-FFF2-40B4-BE49-F238E27FC236}">
                <a16:creationId xmlns:a16="http://schemas.microsoft.com/office/drawing/2014/main" id="{E68438FF-7E7E-4E62-A322-9C2CBEE93CA2}"/>
              </a:ext>
            </a:extLst>
          </p:cNvPr>
          <p:cNvPicPr>
            <a:picLocks noChangeAspect="1"/>
          </p:cNvPicPr>
          <p:nvPr/>
        </p:nvPicPr>
        <p:blipFill>
          <a:blip r:embed="rId7"/>
          <a:stretch>
            <a:fillRect/>
          </a:stretch>
        </p:blipFill>
        <p:spPr>
          <a:xfrm>
            <a:off x="7229836" y="1988456"/>
            <a:ext cx="4612480" cy="4569461"/>
          </a:xfrm>
          <a:prstGeom prst="rect">
            <a:avLst/>
          </a:prstGeom>
        </p:spPr>
      </p:pic>
    </p:spTree>
    <p:extLst>
      <p:ext uri="{BB962C8B-B14F-4D97-AF65-F5344CB8AC3E}">
        <p14:creationId xmlns:p14="http://schemas.microsoft.com/office/powerpoint/2010/main" val="4204625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94700" y="1746250"/>
            <a:ext cx="2743200" cy="210185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From this we can interpret the common topics in this reddit data set  and classify them </a:t>
            </a:r>
          </a:p>
          <a:p>
            <a:r>
              <a:rPr lang="en-US" dirty="0">
                <a:solidFill>
                  <a:schemeClr val="tx1"/>
                </a:solidFill>
              </a:rPr>
              <a:t>1.Vaccine causing autism, proof </a:t>
            </a:r>
          </a:p>
          <a:p>
            <a:r>
              <a:rPr lang="en-US" dirty="0">
                <a:solidFill>
                  <a:schemeClr val="tx1"/>
                </a:solidFill>
              </a:rPr>
              <a:t>2.Child, parent immunity</a:t>
            </a:r>
          </a:p>
          <a:p>
            <a:r>
              <a:rPr lang="en-US" dirty="0">
                <a:solidFill>
                  <a:schemeClr val="tx1"/>
                </a:solidFill>
              </a:rPr>
              <a:t>3 covid  vaccine danger.</a:t>
            </a:r>
          </a:p>
          <a:p>
            <a:r>
              <a:rPr lang="en-US" dirty="0">
                <a:solidFill>
                  <a:schemeClr val="tx1"/>
                </a:solidFill>
              </a:rPr>
              <a:t>4.autism, cancer, disease</a:t>
            </a:r>
          </a:p>
          <a:p>
            <a:r>
              <a:rPr lang="en-US" dirty="0">
                <a:solidFill>
                  <a:schemeClr val="tx1"/>
                </a:solidFill>
              </a:rPr>
              <a:t>5. Anti vaxxer </a:t>
            </a:r>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26</a:t>
            </a:fld>
            <a:endParaRPr lang="en-US"/>
          </a:p>
        </p:txBody>
      </p:sp>
      <p:graphicFrame>
        <p:nvGraphicFramePr>
          <p:cNvPr id="31" name="Table 30">
            <a:extLst>
              <a:ext uri="{FF2B5EF4-FFF2-40B4-BE49-F238E27FC236}">
                <a16:creationId xmlns:a16="http://schemas.microsoft.com/office/drawing/2014/main" id="{127EDD55-11E4-4AC6-ADAB-3087A724F798}"/>
              </a:ext>
            </a:extLst>
          </p:cNvPr>
          <p:cNvGraphicFramePr>
            <a:graphicFrameLocks noGrp="1"/>
          </p:cNvGraphicFramePr>
          <p:nvPr>
            <p:extLst>
              <p:ext uri="{D42A27DB-BD31-4B8C-83A1-F6EECF244321}">
                <p14:modId xmlns:p14="http://schemas.microsoft.com/office/powerpoint/2010/main" val="4180133223"/>
              </p:ext>
            </p:extLst>
          </p:nvPr>
        </p:nvGraphicFramePr>
        <p:xfrm>
          <a:off x="1254455" y="1404228"/>
          <a:ext cx="6800974" cy="4907280"/>
        </p:xfrm>
        <a:graphic>
          <a:graphicData uri="http://schemas.openxmlformats.org/drawingml/2006/table">
            <a:tbl>
              <a:tblPr firstRow="1" bandRow="1">
                <a:tableStyleId>{5C22544A-7EE6-4342-B048-85BDC9FD1C3A}</a:tableStyleId>
              </a:tblPr>
              <a:tblGrid>
                <a:gridCol w="3400487">
                  <a:extLst>
                    <a:ext uri="{9D8B030D-6E8A-4147-A177-3AD203B41FA5}">
                      <a16:colId xmlns:a16="http://schemas.microsoft.com/office/drawing/2014/main" val="2564411398"/>
                    </a:ext>
                  </a:extLst>
                </a:gridCol>
                <a:gridCol w="3400487">
                  <a:extLst>
                    <a:ext uri="{9D8B030D-6E8A-4147-A177-3AD203B41FA5}">
                      <a16:colId xmlns:a16="http://schemas.microsoft.com/office/drawing/2014/main" val="2851696159"/>
                    </a:ext>
                  </a:extLst>
                </a:gridCol>
              </a:tblGrid>
              <a:tr h="0">
                <a:tc>
                  <a:txBody>
                    <a:bodyPr/>
                    <a:lstStyle/>
                    <a:p>
                      <a:pPr algn="ctr"/>
                      <a:endParaRPr lang="en-US" sz="1600" dirty="0"/>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Results after removing duplicates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684207">
                <a:tc>
                  <a:txBody>
                    <a:bodyPr/>
                    <a:lstStyle/>
                    <a:p>
                      <a:pPr algn="ctr"/>
                      <a:r>
                        <a:rPr lang="en-US" sz="1200" dirty="0">
                          <a:solidFill>
                            <a:schemeClr val="bg1"/>
                          </a:solidFill>
                        </a:rPr>
                        <a:t>Topic 0</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a:t>
                      </a:r>
                      <a:r>
                        <a:rPr lang="en-AU" dirty="0" err="1"/>
                        <a:t>vaccin</a:t>
                      </a:r>
                      <a:r>
                        <a:rPr lang="en-AU" dirty="0"/>
                        <a:t>" ,"autism"  ,"child" ,"</a:t>
                      </a:r>
                      <a:r>
                        <a:rPr lang="en-AU" dirty="0" err="1"/>
                        <a:t>immun</a:t>
                      </a:r>
                      <a:r>
                        <a:rPr lang="en-AU" dirty="0"/>
                        <a:t>" ,"</a:t>
                      </a:r>
                      <a:r>
                        <a:rPr lang="en-AU" dirty="0" err="1"/>
                        <a:t>caus</a:t>
                      </a:r>
                      <a:r>
                        <a:rPr lang="en-AU" dirty="0"/>
                        <a:t>" ,"</a:t>
                      </a:r>
                      <a:r>
                        <a:rPr lang="en-AU" dirty="0" err="1"/>
                        <a:t>measl</a:t>
                      </a:r>
                      <a:r>
                        <a:rPr lang="en-AU" dirty="0"/>
                        <a:t>" ,"proof" ,"anti" ,"</a:t>
                      </a:r>
                      <a:r>
                        <a:rPr lang="en-AU" dirty="0" err="1"/>
                        <a:t>mercuri</a:t>
                      </a:r>
                      <a:r>
                        <a:rPr lang="en-AU" dirty="0"/>
                        <a:t>" "</a:t>
                      </a:r>
                      <a:r>
                        <a:rPr lang="en-AU" dirty="0" err="1"/>
                        <a:t>peopl</a:t>
                      </a:r>
                      <a:r>
                        <a:rPr lang="en-AU" dirty="0"/>
                        <a: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757514">
                <a:tc>
                  <a:txBody>
                    <a:bodyPr/>
                    <a:lstStyle/>
                    <a:p>
                      <a:pPr algn="ctr"/>
                      <a:r>
                        <a:rPr lang="en-US" sz="1200" dirty="0">
                          <a:solidFill>
                            <a:schemeClr val="bg1"/>
                          </a:solidFill>
                        </a:rPr>
                        <a:t>Topic 1</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a:t>
                      </a:r>
                      <a:r>
                        <a:rPr lang="en-AU" dirty="0" err="1"/>
                        <a:t>vaccin</a:t>
                      </a:r>
                      <a:r>
                        <a:rPr lang="en-AU" dirty="0"/>
                        <a:t>" ,"like" ,"anti"  "child" "</a:t>
                      </a:r>
                      <a:r>
                        <a:rPr lang="en-AU" dirty="0" err="1"/>
                        <a:t>measl</a:t>
                      </a:r>
                      <a:r>
                        <a:rPr lang="en-AU" dirty="0"/>
                        <a:t>" ,"</a:t>
                      </a:r>
                      <a:r>
                        <a:rPr lang="en-AU" dirty="0" err="1"/>
                        <a:t>studi</a:t>
                      </a:r>
                      <a:r>
                        <a:rPr lang="en-AU" dirty="0"/>
                        <a:t>" ,"post" ,"</a:t>
                      </a:r>
                      <a:r>
                        <a:rPr lang="en-AU" dirty="0" err="1"/>
                        <a:t>immun</a:t>
                      </a:r>
                      <a:r>
                        <a:rPr lang="en-AU" dirty="0"/>
                        <a:t>" ,"</a:t>
                      </a:r>
                      <a:r>
                        <a:rPr lang="en-AU" dirty="0" err="1"/>
                        <a:t>wakefield</a:t>
                      </a:r>
                      <a:r>
                        <a:rPr lang="en-AU" dirty="0"/>
                        <a:t>" "parent"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87370356"/>
                  </a:ext>
                </a:extLst>
              </a:tr>
              <a:tr h="757514">
                <a:tc>
                  <a:txBody>
                    <a:bodyPr/>
                    <a:lstStyle/>
                    <a:p>
                      <a:pPr algn="ctr"/>
                      <a:r>
                        <a:rPr lang="en-US" sz="1200" dirty="0">
                          <a:solidFill>
                            <a:schemeClr val="bg1"/>
                          </a:solidFill>
                        </a:rPr>
                        <a:t>Topic 2 </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a:t>
                      </a:r>
                      <a:r>
                        <a:rPr lang="en-AU" dirty="0" err="1"/>
                        <a:t>vaccin</a:t>
                      </a:r>
                      <a:r>
                        <a:rPr lang="en-AU" dirty="0"/>
                        <a:t>" ,"anti" ,"polio" ,"covid" "</a:t>
                      </a:r>
                      <a:r>
                        <a:rPr lang="en-AU" dirty="0" err="1"/>
                        <a:t>caus</a:t>
                      </a:r>
                      <a:r>
                        <a:rPr lang="en-AU" dirty="0"/>
                        <a:t>" ,"say" ,"child" ,"danger" ,"</a:t>
                      </a:r>
                      <a:r>
                        <a:rPr lang="en-AU" dirty="0" err="1"/>
                        <a:t>know“,"think</a:t>
                      </a:r>
                      <a:r>
                        <a:rPr lang="en-AU" dirty="0"/>
                        <a: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11715343"/>
                  </a:ext>
                </a:extLst>
              </a:tr>
              <a:tr h="757514">
                <a:tc>
                  <a:txBody>
                    <a:bodyPr/>
                    <a:lstStyle/>
                    <a:p>
                      <a:pPr algn="ctr"/>
                      <a:r>
                        <a:rPr lang="en-US" sz="1200" dirty="0">
                          <a:solidFill>
                            <a:schemeClr val="bg1"/>
                          </a:solidFill>
                        </a:rPr>
                        <a:t>Topic 3 </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a:t>
                      </a:r>
                      <a:r>
                        <a:rPr lang="en-AU" dirty="0" err="1"/>
                        <a:t>vaccin</a:t>
                      </a:r>
                      <a:r>
                        <a:rPr lang="en-AU" dirty="0"/>
                        <a:t>" ,"autism“, "</a:t>
                      </a:r>
                      <a:r>
                        <a:rPr lang="en-AU" dirty="0" err="1"/>
                        <a:t>caus</a:t>
                      </a:r>
                      <a:r>
                        <a:rPr lang="en-AU" dirty="0"/>
                        <a:t>" ,"cancer" ,"public" ,"</a:t>
                      </a:r>
                      <a:r>
                        <a:rPr lang="en-AU" dirty="0" err="1"/>
                        <a:t>diseas</a:t>
                      </a:r>
                      <a:r>
                        <a:rPr lang="en-AU" dirty="0"/>
                        <a:t>" "child" ,"polio" ,"need“, talk"</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90512627"/>
                  </a:ext>
                </a:extLst>
              </a:tr>
              <a:tr h="757514">
                <a:tc>
                  <a:txBody>
                    <a:bodyPr/>
                    <a:lstStyle/>
                    <a:p>
                      <a:pPr algn="ctr"/>
                      <a:r>
                        <a:rPr lang="en-US" sz="1200" dirty="0">
                          <a:solidFill>
                            <a:schemeClr val="bg1"/>
                          </a:solidFill>
                        </a:rPr>
                        <a:t>Topic 4</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a:t>
                      </a:r>
                      <a:r>
                        <a:rPr lang="en-AU" dirty="0" err="1"/>
                        <a:t>vaccin</a:t>
                      </a:r>
                      <a:r>
                        <a:rPr lang="en-AU" dirty="0"/>
                        <a:t>" ,"anti" ,"know"  ,"</a:t>
                      </a:r>
                      <a:r>
                        <a:rPr lang="en-AU" dirty="0" err="1"/>
                        <a:t>immun</a:t>
                      </a:r>
                      <a:r>
                        <a:rPr lang="en-AU" dirty="0"/>
                        <a:t>" "</a:t>
                      </a:r>
                      <a:r>
                        <a:rPr lang="en-AU" dirty="0" err="1"/>
                        <a:t>vaxxer</a:t>
                      </a:r>
                      <a:r>
                        <a:rPr lang="en-AU" dirty="0"/>
                        <a:t>" ,"</a:t>
                      </a:r>
                      <a:r>
                        <a:rPr lang="en-AU" dirty="0" err="1"/>
                        <a:t>studi</a:t>
                      </a:r>
                      <a:r>
                        <a:rPr lang="en-AU" dirty="0"/>
                        <a:t>" ,"chili" , "child"  "inject" ,"person"'</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86694113"/>
                  </a:ext>
                </a:extLst>
              </a:tr>
            </a:tbl>
          </a:graphicData>
        </a:graphic>
      </p:graphicFrame>
      <p:sp>
        <p:nvSpPr>
          <p:cNvPr id="10" name="TextBox 9">
            <a:extLst>
              <a:ext uri="{FF2B5EF4-FFF2-40B4-BE49-F238E27FC236}">
                <a16:creationId xmlns:a16="http://schemas.microsoft.com/office/drawing/2014/main" id="{5E8D6144-E8B3-4CF8-A944-4ABF508396AB}"/>
              </a:ext>
            </a:extLst>
          </p:cNvPr>
          <p:cNvSpPr txBox="1"/>
          <p:nvPr/>
        </p:nvSpPr>
        <p:spPr>
          <a:xfrm>
            <a:off x="516513" y="405546"/>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Results Topic Modelling</a:t>
            </a:r>
          </a:p>
        </p:txBody>
      </p:sp>
    </p:spTree>
    <p:extLst>
      <p:ext uri="{BB962C8B-B14F-4D97-AF65-F5344CB8AC3E}">
        <p14:creationId xmlns:p14="http://schemas.microsoft.com/office/powerpoint/2010/main" val="200776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E98BAF20-4A16-447D-82AF-B00D74FDE7E9}"/>
              </a:ext>
            </a:extLst>
          </p:cNvPr>
          <p:cNvSpPr/>
          <p:nvPr/>
        </p:nvSpPr>
        <p:spPr>
          <a:xfrm flipV="1">
            <a:off x="-27832" y="6007100"/>
            <a:ext cx="1184981" cy="849168"/>
          </a:xfrm>
          <a:custGeom>
            <a:avLst/>
            <a:gdLst>
              <a:gd name="connsiteX0" fmla="*/ 1176592 w 1184981"/>
              <a:gd name="connsiteY0" fmla="*/ 849112 h 849168"/>
              <a:gd name="connsiteX1" fmla="*/ 1184981 w 1184981"/>
              <a:gd name="connsiteY1" fmla="*/ 794657 h 849168"/>
              <a:gd name="connsiteX2" fmla="*/ 1184981 w 1184981"/>
              <a:gd name="connsiteY2" fmla="*/ 1476 h 849168"/>
              <a:gd name="connsiteX3" fmla="*/ 0 w 1184981"/>
              <a:gd name="connsiteY3" fmla="*/ 0 h 849168"/>
              <a:gd name="connsiteX4" fmla="*/ 0 w 1184981"/>
              <a:gd name="connsiteY4" fmla="*/ 544469 h 849168"/>
              <a:gd name="connsiteX5" fmla="*/ 59549 w 1184981"/>
              <a:gd name="connsiteY5" fmla="*/ 545886 h 849168"/>
              <a:gd name="connsiteX6" fmla="*/ 226860 w 1184981"/>
              <a:gd name="connsiteY6" fmla="*/ 544454 h 849168"/>
              <a:gd name="connsiteX7" fmla="*/ 1176592 w 1184981"/>
              <a:gd name="connsiteY7" fmla="*/ 849112 h 84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981" h="849168">
                <a:moveTo>
                  <a:pt x="1176592" y="849112"/>
                </a:moveTo>
                <a:cubicBezTo>
                  <a:pt x="1184097" y="850234"/>
                  <a:pt x="1184940" y="834731"/>
                  <a:pt x="1184981" y="794657"/>
                </a:cubicBezTo>
                <a:lnTo>
                  <a:pt x="1184981" y="1476"/>
                </a:lnTo>
                <a:lnTo>
                  <a:pt x="0" y="0"/>
                </a:lnTo>
                <a:lnTo>
                  <a:pt x="0" y="544469"/>
                </a:lnTo>
                <a:lnTo>
                  <a:pt x="59549" y="545886"/>
                </a:lnTo>
                <a:cubicBezTo>
                  <a:pt x="112733" y="546255"/>
                  <a:pt x="168429" y="545781"/>
                  <a:pt x="226860" y="544454"/>
                </a:cubicBezTo>
                <a:cubicBezTo>
                  <a:pt x="986458" y="527196"/>
                  <a:pt x="1144073" y="844249"/>
                  <a:pt x="1176592" y="84911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4">
            <a:extLst>
              <a:ext uri="{FF2B5EF4-FFF2-40B4-BE49-F238E27FC236}">
                <a16:creationId xmlns:a16="http://schemas.microsoft.com/office/drawing/2014/main" id="{155DC282-20F4-415C-BFD1-CC8145E87C90}"/>
              </a:ext>
            </a:extLst>
          </p:cNvPr>
          <p:cNvSpPr/>
          <p:nvPr/>
        </p:nvSpPr>
        <p:spPr>
          <a:xfrm flipH="1" flipV="1">
            <a:off x="3695700" y="6007100"/>
            <a:ext cx="2575938" cy="8509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605342" y="525332"/>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8C45E-8FA0-4167-B280-478FCF9C9782}"/>
              </a:ext>
            </a:extLst>
          </p:cNvPr>
          <p:cNvSpPr/>
          <p:nvPr/>
        </p:nvSpPr>
        <p:spPr>
          <a:xfrm>
            <a:off x="2841523" y="806246"/>
            <a:ext cx="9350477" cy="845574"/>
          </a:xfrm>
          <a:prstGeom prst="rect">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1DFA55B-06B3-4979-8714-3ECB2AA1DAC5}"/>
              </a:ext>
            </a:extLst>
          </p:cNvPr>
          <p:cNvSpPr>
            <a:spLocks noGrp="1"/>
          </p:cNvSpPr>
          <p:nvPr>
            <p:ph type="title"/>
          </p:nvPr>
        </p:nvSpPr>
        <p:spPr>
          <a:xfrm>
            <a:off x="4080387" y="841227"/>
            <a:ext cx="4965291" cy="775612"/>
          </a:xfrm>
        </p:spPr>
        <p:txBody>
          <a:bodyPr/>
          <a:lstStyle/>
          <a:p>
            <a:r>
              <a:rPr lang="en-US" dirty="0">
                <a:solidFill>
                  <a:schemeClr val="bg1"/>
                </a:solidFill>
              </a:rPr>
              <a:t> Summary</a:t>
            </a:r>
          </a:p>
        </p:txBody>
      </p:sp>
      <p:sp>
        <p:nvSpPr>
          <p:cNvPr id="4" name="Slide Number Placeholder 3">
            <a:extLst>
              <a:ext uri="{FF2B5EF4-FFF2-40B4-BE49-F238E27FC236}">
                <a16:creationId xmlns:a16="http://schemas.microsoft.com/office/drawing/2014/main" id="{353CD5F5-799E-4D89-82A7-3A5DDDC6FCCA}"/>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27</a:t>
            </a:fld>
            <a:endParaRPr lang="en-US" dirty="0"/>
          </a:p>
        </p:txBody>
      </p:sp>
      <p:pic>
        <p:nvPicPr>
          <p:cNvPr id="6" name="Picture 5" descr="A person standing in front of a building&#10;&#10;Description automatically generated">
            <a:extLst>
              <a:ext uri="{FF2B5EF4-FFF2-40B4-BE49-F238E27FC236}">
                <a16:creationId xmlns:a16="http://schemas.microsoft.com/office/drawing/2014/main" id="{1D8F474B-1150-494F-9BEB-289ACC4F21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908" b="98219" l="9939" r="95997">
                        <a14:foregroundMark x1="76507" y1="12250" x2="79350" y2="6255"/>
                        <a14:foregroundMark x1="79350" y1="6255" x2="80168" y2="5951"/>
                        <a14:foregroundMark x1="77826" y1="11772" x2="78531" y2="10165"/>
                        <a14:foregroundMark x1="79145" y1="37315" x2="78053" y2="41790"/>
                        <a14:foregroundMark x1="88833" y1="43267" x2="92245" y2="48306"/>
                        <a14:foregroundMark x1="92245" y1="48306" x2="93609" y2="54170"/>
                        <a14:foregroundMark x1="83693" y1="74935" x2="83693" y2="71937"/>
                        <a14:foregroundMark x1="95793" y1="60295" x2="96020" y2="68636"/>
                        <a14:foregroundMark x1="77758" y1="85838" x2="78599" y2="98219"/>
                      </a14:backgroundRemoval>
                    </a14:imgEffect>
                  </a14:imgLayer>
                </a14:imgProps>
              </a:ext>
              <a:ext uri="{28A0092B-C50C-407E-A947-70E740481C1C}">
                <a14:useLocalDpi xmlns:a14="http://schemas.microsoft.com/office/drawing/2010/main" val="0"/>
              </a:ext>
            </a:extLst>
          </a:blip>
          <a:srcRect l="63892"/>
          <a:stretch/>
        </p:blipFill>
        <p:spPr>
          <a:xfrm>
            <a:off x="191242" y="94367"/>
            <a:ext cx="4665893" cy="6763633"/>
          </a:xfrm>
          <a:prstGeom prst="rect">
            <a:avLst/>
          </a:prstGeom>
        </p:spPr>
      </p:pic>
      <p:grpSp>
        <p:nvGrpSpPr>
          <p:cNvPr id="8" name="Group 7">
            <a:extLst>
              <a:ext uri="{FF2B5EF4-FFF2-40B4-BE49-F238E27FC236}">
                <a16:creationId xmlns:a16="http://schemas.microsoft.com/office/drawing/2014/main" id="{23AF1DA8-2D4F-48A8-9C59-2ABC51E61DA0}"/>
              </a:ext>
            </a:extLst>
          </p:cNvPr>
          <p:cNvGrpSpPr/>
          <p:nvPr/>
        </p:nvGrpSpPr>
        <p:grpSpPr>
          <a:xfrm>
            <a:off x="11233702" y="983226"/>
            <a:ext cx="489458" cy="491614"/>
            <a:chOff x="9161463" y="2163763"/>
            <a:chExt cx="360363" cy="361950"/>
          </a:xfrm>
          <a:solidFill>
            <a:schemeClr val="bg1"/>
          </a:solidFill>
        </p:grpSpPr>
        <p:sp>
          <p:nvSpPr>
            <p:cNvPr id="9" name="Freeform 65">
              <a:extLst>
                <a:ext uri="{FF2B5EF4-FFF2-40B4-BE49-F238E27FC236}">
                  <a16:creationId xmlns:a16="http://schemas.microsoft.com/office/drawing/2014/main" id="{B8139E16-D857-4A41-AAB5-B9BAC40B318D}"/>
                </a:ext>
              </a:extLst>
            </p:cNvPr>
            <p:cNvSpPr>
              <a:spLocks/>
            </p:cNvSpPr>
            <p:nvPr/>
          </p:nvSpPr>
          <p:spPr bwMode="auto">
            <a:xfrm>
              <a:off x="9371013" y="2209801"/>
              <a:ext cx="46038" cy="217488"/>
            </a:xfrm>
            <a:custGeom>
              <a:avLst/>
              <a:gdLst>
                <a:gd name="T0" fmla="*/ 12 w 12"/>
                <a:gd name="T1" fmla="*/ 2 h 58"/>
                <a:gd name="T2" fmla="*/ 10 w 12"/>
                <a:gd name="T3" fmla="*/ 0 h 58"/>
                <a:gd name="T4" fmla="*/ 0 w 12"/>
                <a:gd name="T5" fmla="*/ 0 h 58"/>
                <a:gd name="T6" fmla="*/ 0 w 12"/>
                <a:gd name="T7" fmla="*/ 12 h 58"/>
                <a:gd name="T8" fmla="*/ 0 w 12"/>
                <a:gd name="T9" fmla="*/ 18 h 58"/>
                <a:gd name="T10" fmla="*/ 0 w 12"/>
                <a:gd name="T11" fmla="*/ 58 h 58"/>
                <a:gd name="T12" fmla="*/ 12 w 12"/>
                <a:gd name="T13" fmla="*/ 46 h 58"/>
                <a:gd name="T14" fmla="*/ 12 w 12"/>
                <a:gd name="T15" fmla="*/ 2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12" y="2"/>
                  </a:moveTo>
                  <a:cubicBezTo>
                    <a:pt x="12" y="1"/>
                    <a:pt x="11" y="0"/>
                    <a:pt x="10" y="0"/>
                  </a:cubicBezTo>
                  <a:cubicBezTo>
                    <a:pt x="0" y="0"/>
                    <a:pt x="0" y="0"/>
                    <a:pt x="0" y="0"/>
                  </a:cubicBezTo>
                  <a:cubicBezTo>
                    <a:pt x="0" y="12"/>
                    <a:pt x="0" y="12"/>
                    <a:pt x="0" y="12"/>
                  </a:cubicBezTo>
                  <a:cubicBezTo>
                    <a:pt x="0" y="18"/>
                    <a:pt x="0" y="18"/>
                    <a:pt x="0" y="18"/>
                  </a:cubicBezTo>
                  <a:cubicBezTo>
                    <a:pt x="0" y="58"/>
                    <a:pt x="0" y="58"/>
                    <a:pt x="0" y="58"/>
                  </a:cubicBezTo>
                  <a:cubicBezTo>
                    <a:pt x="12" y="46"/>
                    <a:pt x="12" y="46"/>
                    <a:pt x="12" y="46"/>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6">
              <a:extLst>
                <a:ext uri="{FF2B5EF4-FFF2-40B4-BE49-F238E27FC236}">
                  <a16:creationId xmlns:a16="http://schemas.microsoft.com/office/drawing/2014/main" id="{D547A117-C25B-4AEB-B2C9-74A085C46F9D}"/>
                </a:ext>
              </a:extLst>
            </p:cNvPr>
            <p:cNvSpPr>
              <a:spLocks/>
            </p:cNvSpPr>
            <p:nvPr/>
          </p:nvSpPr>
          <p:spPr bwMode="auto">
            <a:xfrm>
              <a:off x="9161463" y="2209801"/>
              <a:ext cx="187325" cy="285750"/>
            </a:xfrm>
            <a:custGeom>
              <a:avLst/>
              <a:gdLst>
                <a:gd name="T0" fmla="*/ 49 w 50"/>
                <a:gd name="T1" fmla="*/ 64 h 76"/>
                <a:gd name="T2" fmla="*/ 50 w 50"/>
                <a:gd name="T3" fmla="*/ 64 h 76"/>
                <a:gd name="T4" fmla="*/ 12 w 50"/>
                <a:gd name="T5" fmla="*/ 64 h 76"/>
                <a:gd name="T6" fmla="*/ 12 w 50"/>
                <a:gd name="T7" fmla="*/ 18 h 76"/>
                <a:gd name="T8" fmla="*/ 12 w 50"/>
                <a:gd name="T9" fmla="*/ 12 h 76"/>
                <a:gd name="T10" fmla="*/ 12 w 50"/>
                <a:gd name="T11" fmla="*/ 0 h 76"/>
                <a:gd name="T12" fmla="*/ 2 w 50"/>
                <a:gd name="T13" fmla="*/ 0 h 76"/>
                <a:gd name="T14" fmla="*/ 0 w 50"/>
                <a:gd name="T15" fmla="*/ 2 h 76"/>
                <a:gd name="T16" fmla="*/ 0 w 50"/>
                <a:gd name="T17" fmla="*/ 66 h 76"/>
                <a:gd name="T18" fmla="*/ 10 w 50"/>
                <a:gd name="T19" fmla="*/ 76 h 76"/>
                <a:gd name="T20" fmla="*/ 45 w 50"/>
                <a:gd name="T21" fmla="*/ 76 h 76"/>
                <a:gd name="T22" fmla="*/ 49 w 50"/>
                <a:gd name="T23" fmla="*/ 65 h 76"/>
                <a:gd name="T24" fmla="*/ 49 w 50"/>
                <a:gd name="T25"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6">
                  <a:moveTo>
                    <a:pt x="49" y="64"/>
                  </a:moveTo>
                  <a:cubicBezTo>
                    <a:pt x="50" y="64"/>
                    <a:pt x="50" y="64"/>
                    <a:pt x="50" y="64"/>
                  </a:cubicBezTo>
                  <a:cubicBezTo>
                    <a:pt x="12" y="64"/>
                    <a:pt x="12" y="64"/>
                    <a:pt x="12" y="64"/>
                  </a:cubicBezTo>
                  <a:cubicBezTo>
                    <a:pt x="12" y="18"/>
                    <a:pt x="12" y="18"/>
                    <a:pt x="12" y="18"/>
                  </a:cubicBezTo>
                  <a:cubicBezTo>
                    <a:pt x="12" y="12"/>
                    <a:pt x="12" y="12"/>
                    <a:pt x="12" y="12"/>
                  </a:cubicBez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5" y="76"/>
                    <a:pt x="45" y="76"/>
                    <a:pt x="45" y="76"/>
                  </a:cubicBezTo>
                  <a:cubicBezTo>
                    <a:pt x="49" y="65"/>
                    <a:pt x="49" y="65"/>
                    <a:pt x="49" y="65"/>
                  </a:cubicBezTo>
                  <a:cubicBezTo>
                    <a:pt x="49" y="65"/>
                    <a:pt x="49"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67">
              <a:extLst>
                <a:ext uri="{FF2B5EF4-FFF2-40B4-BE49-F238E27FC236}">
                  <a16:creationId xmlns:a16="http://schemas.microsoft.com/office/drawing/2014/main" id="{C78C8C6E-AA7E-4FFE-AD0B-FB890E8516B9}"/>
                </a:ext>
              </a:extLst>
            </p:cNvPr>
            <p:cNvSpPr>
              <a:spLocks/>
            </p:cNvSpPr>
            <p:nvPr/>
          </p:nvSpPr>
          <p:spPr bwMode="auto">
            <a:xfrm>
              <a:off x="9236075" y="2298701"/>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68">
              <a:extLst>
                <a:ext uri="{FF2B5EF4-FFF2-40B4-BE49-F238E27FC236}">
                  <a16:creationId xmlns:a16="http://schemas.microsoft.com/office/drawing/2014/main" id="{2288712C-BB20-4467-B0A8-5403513A4B73}"/>
                </a:ext>
              </a:extLst>
            </p:cNvPr>
            <p:cNvSpPr>
              <a:spLocks/>
            </p:cNvSpPr>
            <p:nvPr/>
          </p:nvSpPr>
          <p:spPr bwMode="auto">
            <a:xfrm>
              <a:off x="9236075" y="2328863"/>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69">
              <a:extLst>
                <a:ext uri="{FF2B5EF4-FFF2-40B4-BE49-F238E27FC236}">
                  <a16:creationId xmlns:a16="http://schemas.microsoft.com/office/drawing/2014/main" id="{0E041EA8-F966-43EA-B1AB-EE0FD24D8781}"/>
                </a:ext>
              </a:extLst>
            </p:cNvPr>
            <p:cNvSpPr>
              <a:spLocks/>
            </p:cNvSpPr>
            <p:nvPr/>
          </p:nvSpPr>
          <p:spPr bwMode="auto">
            <a:xfrm>
              <a:off x="9236075" y="2359026"/>
              <a:ext cx="90488" cy="15875"/>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70">
              <a:extLst>
                <a:ext uri="{FF2B5EF4-FFF2-40B4-BE49-F238E27FC236}">
                  <a16:creationId xmlns:a16="http://schemas.microsoft.com/office/drawing/2014/main" id="{CE5B3C5D-8FB7-45D2-A784-97AC1E2F9126}"/>
                </a:ext>
              </a:extLst>
            </p:cNvPr>
            <p:cNvSpPr>
              <a:spLocks/>
            </p:cNvSpPr>
            <p:nvPr/>
          </p:nvSpPr>
          <p:spPr bwMode="auto">
            <a:xfrm>
              <a:off x="9236075" y="2389188"/>
              <a:ext cx="60325" cy="15875"/>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71">
              <a:extLst>
                <a:ext uri="{FF2B5EF4-FFF2-40B4-BE49-F238E27FC236}">
                  <a16:creationId xmlns:a16="http://schemas.microsoft.com/office/drawing/2014/main" id="{12A97530-9913-429B-8464-31F1FFCDA1FA}"/>
                </a:ext>
              </a:extLst>
            </p:cNvPr>
            <p:cNvSpPr>
              <a:spLocks/>
            </p:cNvSpPr>
            <p:nvPr/>
          </p:nvSpPr>
          <p:spPr bwMode="auto">
            <a:xfrm>
              <a:off x="9221788" y="2163763"/>
              <a:ext cx="134938" cy="104775"/>
            </a:xfrm>
            <a:custGeom>
              <a:avLst/>
              <a:gdLst>
                <a:gd name="T0" fmla="*/ 2 w 36"/>
                <a:gd name="T1" fmla="*/ 28 h 28"/>
                <a:gd name="T2" fmla="*/ 34 w 36"/>
                <a:gd name="T3" fmla="*/ 28 h 28"/>
                <a:gd name="T4" fmla="*/ 36 w 36"/>
                <a:gd name="T5" fmla="*/ 26 h 28"/>
                <a:gd name="T6" fmla="*/ 36 w 36"/>
                <a:gd name="T7" fmla="*/ 10 h 28"/>
                <a:gd name="T8" fmla="*/ 34 w 36"/>
                <a:gd name="T9" fmla="*/ 8 h 28"/>
                <a:gd name="T10" fmla="*/ 28 w 36"/>
                <a:gd name="T11" fmla="*/ 8 h 28"/>
                <a:gd name="T12" fmla="*/ 18 w 36"/>
                <a:gd name="T13" fmla="*/ 0 h 28"/>
                <a:gd name="T14" fmla="*/ 8 w 36"/>
                <a:gd name="T15" fmla="*/ 8 h 28"/>
                <a:gd name="T16" fmla="*/ 2 w 36"/>
                <a:gd name="T17" fmla="*/ 8 h 28"/>
                <a:gd name="T18" fmla="*/ 0 w 36"/>
                <a:gd name="T19" fmla="*/ 10 h 28"/>
                <a:gd name="T20" fmla="*/ 0 w 36"/>
                <a:gd name="T21" fmla="*/ 26 h 28"/>
                <a:gd name="T22" fmla="*/ 2 w 3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72">
              <a:extLst>
                <a:ext uri="{FF2B5EF4-FFF2-40B4-BE49-F238E27FC236}">
                  <a16:creationId xmlns:a16="http://schemas.microsoft.com/office/drawing/2014/main" id="{0E253B7C-E25B-4BAA-B825-84AED272E4D2}"/>
                </a:ext>
              </a:extLst>
            </p:cNvPr>
            <p:cNvSpPr>
              <a:spLocks/>
            </p:cNvSpPr>
            <p:nvPr/>
          </p:nvSpPr>
          <p:spPr bwMode="auto">
            <a:xfrm>
              <a:off x="944721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20 w 20"/>
                <a:gd name="T13" fmla="*/ 12 h 20"/>
                <a:gd name="T14" fmla="*/ 19 w 2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3"/>
                    <a:pt x="20" y="12"/>
                  </a:cubicBezTo>
                  <a:cubicBezTo>
                    <a:pt x="20" y="11"/>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73">
              <a:extLst>
                <a:ext uri="{FF2B5EF4-FFF2-40B4-BE49-F238E27FC236}">
                  <a16:creationId xmlns:a16="http://schemas.microsoft.com/office/drawing/2014/main" id="{8908649D-D8A3-49FF-AC2D-6DC4C8463608}"/>
                </a:ext>
              </a:extLst>
            </p:cNvPr>
            <p:cNvSpPr>
              <a:spLocks/>
            </p:cNvSpPr>
            <p:nvPr/>
          </p:nvSpPr>
          <p:spPr bwMode="auto">
            <a:xfrm>
              <a:off x="9340850" y="2468563"/>
              <a:ext cx="57150" cy="57150"/>
            </a:xfrm>
            <a:custGeom>
              <a:avLst/>
              <a:gdLst>
                <a:gd name="T0" fmla="*/ 2 w 15"/>
                <a:gd name="T1" fmla="*/ 7 h 15"/>
                <a:gd name="T2" fmla="*/ 2 w 15"/>
                <a:gd name="T3" fmla="*/ 7 h 15"/>
                <a:gd name="T4" fmla="*/ 0 w 15"/>
                <a:gd name="T5" fmla="*/ 12 h 15"/>
                <a:gd name="T6" fmla="*/ 1 w 15"/>
                <a:gd name="T7" fmla="*/ 14 h 15"/>
                <a:gd name="T8" fmla="*/ 3 w 15"/>
                <a:gd name="T9" fmla="*/ 15 h 15"/>
                <a:gd name="T10" fmla="*/ 15 w 15"/>
                <a:gd name="T11" fmla="*/ 11 h 15"/>
                <a:gd name="T12" fmla="*/ 4 w 15"/>
                <a:gd name="T13" fmla="*/ 0 h 15"/>
                <a:gd name="T14" fmla="*/ 2 w 15"/>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7"/>
                  </a:moveTo>
                  <a:cubicBezTo>
                    <a:pt x="2" y="7"/>
                    <a:pt x="2" y="7"/>
                    <a:pt x="2" y="7"/>
                  </a:cubicBezTo>
                  <a:cubicBezTo>
                    <a:pt x="0" y="12"/>
                    <a:pt x="0" y="12"/>
                    <a:pt x="0" y="12"/>
                  </a:cubicBezTo>
                  <a:cubicBezTo>
                    <a:pt x="0" y="13"/>
                    <a:pt x="0" y="14"/>
                    <a:pt x="1" y="14"/>
                  </a:cubicBezTo>
                  <a:cubicBezTo>
                    <a:pt x="1" y="15"/>
                    <a:pt x="2" y="15"/>
                    <a:pt x="3" y="15"/>
                  </a:cubicBezTo>
                  <a:cubicBezTo>
                    <a:pt x="15" y="11"/>
                    <a:pt x="15" y="11"/>
                    <a:pt x="15" y="11"/>
                  </a:cubicBezTo>
                  <a:cubicBezTo>
                    <a:pt x="4" y="0"/>
                    <a:pt x="4" y="0"/>
                    <a:pt x="4" y="0"/>
                  </a:cubicBez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74">
              <a:extLst>
                <a:ext uri="{FF2B5EF4-FFF2-40B4-BE49-F238E27FC236}">
                  <a16:creationId xmlns:a16="http://schemas.microsoft.com/office/drawing/2014/main" id="{2F45B535-53C4-4BB3-9A43-B6518F2F8CF0}"/>
                </a:ext>
              </a:extLst>
            </p:cNvPr>
            <p:cNvSpPr>
              <a:spLocks/>
            </p:cNvSpPr>
            <p:nvPr/>
          </p:nvSpPr>
          <p:spPr bwMode="auto">
            <a:xfrm>
              <a:off x="9364663" y="2382838"/>
              <a:ext cx="119063" cy="120650"/>
            </a:xfrm>
            <a:custGeom>
              <a:avLst/>
              <a:gdLst>
                <a:gd name="T0" fmla="*/ 0 w 75"/>
                <a:gd name="T1" fmla="*/ 45 h 76"/>
                <a:gd name="T2" fmla="*/ 30 w 75"/>
                <a:gd name="T3" fmla="*/ 76 h 76"/>
                <a:gd name="T4" fmla="*/ 75 w 75"/>
                <a:gd name="T5" fmla="*/ 30 h 76"/>
                <a:gd name="T6" fmla="*/ 45 w 75"/>
                <a:gd name="T7" fmla="*/ 0 h 76"/>
                <a:gd name="T8" fmla="*/ 0 w 75"/>
                <a:gd name="T9" fmla="*/ 45 h 76"/>
              </a:gdLst>
              <a:ahLst/>
              <a:cxnLst>
                <a:cxn ang="0">
                  <a:pos x="T0" y="T1"/>
                </a:cxn>
                <a:cxn ang="0">
                  <a:pos x="T2" y="T3"/>
                </a:cxn>
                <a:cxn ang="0">
                  <a:pos x="T4" y="T5"/>
                </a:cxn>
                <a:cxn ang="0">
                  <a:pos x="T6" y="T7"/>
                </a:cxn>
                <a:cxn ang="0">
                  <a:pos x="T8" y="T9"/>
                </a:cxn>
              </a:cxnLst>
              <a:rect l="0" t="0" r="r" b="b"/>
              <a:pathLst>
                <a:path w="75" h="76">
                  <a:moveTo>
                    <a:pt x="0" y="45"/>
                  </a:moveTo>
                  <a:lnTo>
                    <a:pt x="30" y="76"/>
                  </a:lnTo>
                  <a:lnTo>
                    <a:pt x="75" y="30"/>
                  </a:lnTo>
                  <a:lnTo>
                    <a:pt x="45"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a:extLst>
              <a:ext uri="{FF2B5EF4-FFF2-40B4-BE49-F238E27FC236}">
                <a16:creationId xmlns:a16="http://schemas.microsoft.com/office/drawing/2014/main" id="{2E181B9E-329C-48FF-B68C-0714AF5FD970}"/>
              </a:ext>
            </a:extLst>
          </p:cNvPr>
          <p:cNvGrpSpPr/>
          <p:nvPr/>
        </p:nvGrpSpPr>
        <p:grpSpPr>
          <a:xfrm>
            <a:off x="4911725" y="2137697"/>
            <a:ext cx="6670676" cy="1077218"/>
            <a:chOff x="4911725" y="2108610"/>
            <a:chExt cx="6670676" cy="1077218"/>
          </a:xfrm>
        </p:grpSpPr>
        <p:sp>
          <p:nvSpPr>
            <p:cNvPr id="19" name="Rectangle 18">
              <a:extLst>
                <a:ext uri="{FF2B5EF4-FFF2-40B4-BE49-F238E27FC236}">
                  <a16:creationId xmlns:a16="http://schemas.microsoft.com/office/drawing/2014/main" id="{5D6F9627-DD2A-418F-9FB1-59EDA3AF076F}"/>
                </a:ext>
              </a:extLst>
            </p:cNvPr>
            <p:cNvSpPr/>
            <p:nvPr/>
          </p:nvSpPr>
          <p:spPr>
            <a:xfrm>
              <a:off x="5435600" y="2108610"/>
              <a:ext cx="6146801" cy="1077218"/>
            </a:xfrm>
            <a:prstGeom prst="rect">
              <a:avLst/>
            </a:prstGeom>
          </p:spPr>
          <p:txBody>
            <a:bodyPr wrap="square" lIns="0" tIns="0" rIns="0" bIns="0">
              <a:spAutoFit/>
            </a:bodyPr>
            <a:lstStyle/>
            <a:p>
              <a:r>
                <a:rPr lang="en-US" sz="1400" dirty="0"/>
                <a:t>We can conclude from our analysis that the sentiments of the people are with the vaccine. Due to  their being a higher proportion of positive sentiments than neutral and then negative sentiments  We can interpret that the people are concerned with their safety, children, parents' safety. They are also scared and angry due to the speed of vaccine development</a:t>
              </a:r>
            </a:p>
          </p:txBody>
        </p:sp>
        <p:grpSp>
          <p:nvGrpSpPr>
            <p:cNvPr id="24" name="Group 23">
              <a:extLst>
                <a:ext uri="{FF2B5EF4-FFF2-40B4-BE49-F238E27FC236}">
                  <a16:creationId xmlns:a16="http://schemas.microsoft.com/office/drawing/2014/main" id="{B8C4FD4E-5B61-4F64-A78C-FA633DC9A8A4}"/>
                </a:ext>
              </a:extLst>
            </p:cNvPr>
            <p:cNvGrpSpPr/>
            <p:nvPr/>
          </p:nvGrpSpPr>
          <p:grpSpPr>
            <a:xfrm>
              <a:off x="4911725" y="2171653"/>
              <a:ext cx="379754" cy="304800"/>
              <a:chOff x="4911725" y="2222500"/>
              <a:chExt cx="379754" cy="304800"/>
            </a:xfrm>
          </p:grpSpPr>
          <p:sp>
            <p:nvSpPr>
              <p:cNvPr id="20" name="Oval 19">
                <a:extLst>
                  <a:ext uri="{FF2B5EF4-FFF2-40B4-BE49-F238E27FC236}">
                    <a16:creationId xmlns:a16="http://schemas.microsoft.com/office/drawing/2014/main" id="{E2826D37-A47D-438A-B760-3A83D8237726}"/>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Top Corners Rounded 21">
                <a:extLst>
                  <a:ext uri="{FF2B5EF4-FFF2-40B4-BE49-F238E27FC236}">
                    <a16:creationId xmlns:a16="http://schemas.microsoft.com/office/drawing/2014/main" id="{8BD42D57-AD82-4318-98AA-6CA5DE0E9969}"/>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C42278B-1FBB-45F7-8F1B-0F911C6CC342}"/>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AE614F-FA75-4779-8DE4-E62ECDBDA351}"/>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B80358DE-7FE0-4DA0-B97F-BC9A33E2283C}"/>
              </a:ext>
            </a:extLst>
          </p:cNvPr>
          <p:cNvGrpSpPr/>
          <p:nvPr/>
        </p:nvGrpSpPr>
        <p:grpSpPr>
          <a:xfrm>
            <a:off x="4919878" y="3518078"/>
            <a:ext cx="6670676" cy="646331"/>
            <a:chOff x="4911725" y="2092737"/>
            <a:chExt cx="6670676" cy="646331"/>
          </a:xfrm>
        </p:grpSpPr>
        <p:sp>
          <p:nvSpPr>
            <p:cNvPr id="27" name="Rectangle 26">
              <a:extLst>
                <a:ext uri="{FF2B5EF4-FFF2-40B4-BE49-F238E27FC236}">
                  <a16:creationId xmlns:a16="http://schemas.microsoft.com/office/drawing/2014/main" id="{1400DC46-1CB6-4F28-A173-A6D4E8539FF7}"/>
                </a:ext>
              </a:extLst>
            </p:cNvPr>
            <p:cNvSpPr/>
            <p:nvPr/>
          </p:nvSpPr>
          <p:spPr>
            <a:xfrm>
              <a:off x="5435600" y="2092737"/>
              <a:ext cx="6146801" cy="646331"/>
            </a:xfrm>
            <a:prstGeom prst="rect">
              <a:avLst/>
            </a:prstGeom>
          </p:spPr>
          <p:txBody>
            <a:bodyPr wrap="square" lIns="0" tIns="0" rIns="0" bIns="0">
              <a:spAutoFit/>
            </a:bodyPr>
            <a:lstStyle/>
            <a:p>
              <a:r>
                <a:rPr lang="en-US" sz="1400" dirty="0"/>
                <a:t>From the results of topic modelling and sentiment analysis we can formulate that</a:t>
              </a:r>
            </a:p>
            <a:p>
              <a:r>
                <a:rPr lang="en-US" sz="1400" dirty="0"/>
                <a:t>There is negative sentiment  due to distrust and misinformation about the vaccine also because of influence of anti vaccine proponents.</a:t>
              </a:r>
            </a:p>
          </p:txBody>
        </p:sp>
        <p:grpSp>
          <p:nvGrpSpPr>
            <p:cNvPr id="28" name="Group 27">
              <a:extLst>
                <a:ext uri="{FF2B5EF4-FFF2-40B4-BE49-F238E27FC236}">
                  <a16:creationId xmlns:a16="http://schemas.microsoft.com/office/drawing/2014/main" id="{85AC496F-DD91-4DA1-8BE4-284283E9A515}"/>
                </a:ext>
              </a:extLst>
            </p:cNvPr>
            <p:cNvGrpSpPr/>
            <p:nvPr/>
          </p:nvGrpSpPr>
          <p:grpSpPr>
            <a:xfrm>
              <a:off x="4911725" y="2171653"/>
              <a:ext cx="379754" cy="304800"/>
              <a:chOff x="4911725" y="2222500"/>
              <a:chExt cx="379754" cy="304800"/>
            </a:xfrm>
          </p:grpSpPr>
          <p:sp>
            <p:nvSpPr>
              <p:cNvPr id="29" name="Oval 28">
                <a:extLst>
                  <a:ext uri="{FF2B5EF4-FFF2-40B4-BE49-F238E27FC236}">
                    <a16:creationId xmlns:a16="http://schemas.microsoft.com/office/drawing/2014/main" id="{196B42B2-8F72-46B4-BB6B-56514B097A0F}"/>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Top Corners Rounded 29">
                <a:extLst>
                  <a:ext uri="{FF2B5EF4-FFF2-40B4-BE49-F238E27FC236}">
                    <a16:creationId xmlns:a16="http://schemas.microsoft.com/office/drawing/2014/main" id="{B5BC2749-8958-470C-B99A-6BD4BEE25600}"/>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6C44C614-2C6C-44BB-9B27-C97A1E92145D}"/>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037CBF3-F247-498F-8DD7-5910803D20F5}"/>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a:extLst>
              <a:ext uri="{FF2B5EF4-FFF2-40B4-BE49-F238E27FC236}">
                <a16:creationId xmlns:a16="http://schemas.microsoft.com/office/drawing/2014/main" id="{8EE2274C-E216-46E6-9984-EBFFA630B138}"/>
              </a:ext>
            </a:extLst>
          </p:cNvPr>
          <p:cNvCxnSpPr>
            <a:cxnSpLocks/>
          </p:cNvCxnSpPr>
          <p:nvPr/>
        </p:nvCxnSpPr>
        <p:spPr>
          <a:xfrm>
            <a:off x="5461000" y="2760206"/>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CEFE62-F4AE-435B-ADA2-3BFAE6D97F54}"/>
              </a:ext>
            </a:extLst>
          </p:cNvPr>
          <p:cNvCxnSpPr>
            <a:cxnSpLocks/>
          </p:cNvCxnSpPr>
          <p:nvPr/>
        </p:nvCxnSpPr>
        <p:spPr>
          <a:xfrm>
            <a:off x="5216525" y="3523537"/>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98B464-6848-4A75-8586-DF8D0BDD98C0}"/>
              </a:ext>
            </a:extLst>
          </p:cNvPr>
          <p:cNvCxnSpPr>
            <a:cxnSpLocks/>
          </p:cNvCxnSpPr>
          <p:nvPr/>
        </p:nvCxnSpPr>
        <p:spPr>
          <a:xfrm>
            <a:off x="5461000" y="4388468"/>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02B74C-EED4-4408-AD9C-B0D067B9F596}"/>
              </a:ext>
            </a:extLst>
          </p:cNvPr>
          <p:cNvCxnSpPr>
            <a:cxnSpLocks/>
          </p:cNvCxnSpPr>
          <p:nvPr/>
        </p:nvCxnSpPr>
        <p:spPr>
          <a:xfrm>
            <a:off x="5461000" y="5170831"/>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6BBEC0E-B6B2-43C3-B0E5-86FB72B47A4D}"/>
              </a:ext>
            </a:extLst>
          </p:cNvPr>
          <p:cNvGrpSpPr/>
          <p:nvPr/>
        </p:nvGrpSpPr>
        <p:grpSpPr>
          <a:xfrm>
            <a:off x="5007889" y="4392778"/>
            <a:ext cx="6715271" cy="743142"/>
            <a:chOff x="4911725" y="2171653"/>
            <a:chExt cx="6715271" cy="743142"/>
          </a:xfrm>
        </p:grpSpPr>
        <p:sp>
          <p:nvSpPr>
            <p:cNvPr id="64" name="Rectangle 63">
              <a:extLst>
                <a:ext uri="{FF2B5EF4-FFF2-40B4-BE49-F238E27FC236}">
                  <a16:creationId xmlns:a16="http://schemas.microsoft.com/office/drawing/2014/main" id="{C00E35D3-B7A5-4FBB-87E8-3023BE82E970}"/>
                </a:ext>
              </a:extLst>
            </p:cNvPr>
            <p:cNvSpPr/>
            <p:nvPr/>
          </p:nvSpPr>
          <p:spPr>
            <a:xfrm>
              <a:off x="5480195" y="2268464"/>
              <a:ext cx="6146801" cy="646331"/>
            </a:xfrm>
            <a:prstGeom prst="rect">
              <a:avLst/>
            </a:prstGeom>
          </p:spPr>
          <p:txBody>
            <a:bodyPr wrap="square" lIns="0" tIns="0" rIns="0" bIns="0">
              <a:spAutoFit/>
            </a:bodyPr>
            <a:lstStyle/>
            <a:p>
              <a:r>
                <a:rPr lang="en-US" sz="1400" dirty="0"/>
                <a:t>The Neutral sentiments show case people want to learn more information about the vaccine. They want more data to study, debate. In order to be sure to take</a:t>
              </a:r>
            </a:p>
            <a:p>
              <a:r>
                <a:rPr lang="en-US" sz="1400" dirty="0"/>
                <a:t>Vaccine.</a:t>
              </a:r>
            </a:p>
          </p:txBody>
        </p:sp>
        <p:grpSp>
          <p:nvGrpSpPr>
            <p:cNvPr id="65" name="Group 64">
              <a:extLst>
                <a:ext uri="{FF2B5EF4-FFF2-40B4-BE49-F238E27FC236}">
                  <a16:creationId xmlns:a16="http://schemas.microsoft.com/office/drawing/2014/main" id="{0DC55F3B-C288-43EA-8F6B-BFB1C4B2D9AF}"/>
                </a:ext>
              </a:extLst>
            </p:cNvPr>
            <p:cNvGrpSpPr/>
            <p:nvPr/>
          </p:nvGrpSpPr>
          <p:grpSpPr>
            <a:xfrm>
              <a:off x="4911725" y="2171653"/>
              <a:ext cx="379754" cy="304800"/>
              <a:chOff x="4911725" y="2222500"/>
              <a:chExt cx="379754" cy="304800"/>
            </a:xfrm>
          </p:grpSpPr>
          <p:sp>
            <p:nvSpPr>
              <p:cNvPr id="66" name="Oval 65">
                <a:extLst>
                  <a:ext uri="{FF2B5EF4-FFF2-40B4-BE49-F238E27FC236}">
                    <a16:creationId xmlns:a16="http://schemas.microsoft.com/office/drawing/2014/main" id="{1E07FA71-5A49-46CA-8156-5521534691C0}"/>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Top Corners Rounded 66">
                <a:extLst>
                  <a:ext uri="{FF2B5EF4-FFF2-40B4-BE49-F238E27FC236}">
                    <a16:creationId xmlns:a16="http://schemas.microsoft.com/office/drawing/2014/main" id="{3C4490AF-6E77-4796-A877-E38092A4904C}"/>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B8C19F75-A8D5-4F74-A83F-FBC37C7C8EAE}"/>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5598F54C-129A-4348-8C99-0AA7B1EE5292}"/>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83552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E98BAF20-4A16-447D-82AF-B00D74FDE7E9}"/>
              </a:ext>
            </a:extLst>
          </p:cNvPr>
          <p:cNvSpPr/>
          <p:nvPr/>
        </p:nvSpPr>
        <p:spPr>
          <a:xfrm flipV="1">
            <a:off x="-27832" y="6007100"/>
            <a:ext cx="1184981" cy="849168"/>
          </a:xfrm>
          <a:custGeom>
            <a:avLst/>
            <a:gdLst>
              <a:gd name="connsiteX0" fmla="*/ 1176592 w 1184981"/>
              <a:gd name="connsiteY0" fmla="*/ 849112 h 849168"/>
              <a:gd name="connsiteX1" fmla="*/ 1184981 w 1184981"/>
              <a:gd name="connsiteY1" fmla="*/ 794657 h 849168"/>
              <a:gd name="connsiteX2" fmla="*/ 1184981 w 1184981"/>
              <a:gd name="connsiteY2" fmla="*/ 1476 h 849168"/>
              <a:gd name="connsiteX3" fmla="*/ 0 w 1184981"/>
              <a:gd name="connsiteY3" fmla="*/ 0 h 849168"/>
              <a:gd name="connsiteX4" fmla="*/ 0 w 1184981"/>
              <a:gd name="connsiteY4" fmla="*/ 544469 h 849168"/>
              <a:gd name="connsiteX5" fmla="*/ 59549 w 1184981"/>
              <a:gd name="connsiteY5" fmla="*/ 545886 h 849168"/>
              <a:gd name="connsiteX6" fmla="*/ 226860 w 1184981"/>
              <a:gd name="connsiteY6" fmla="*/ 544454 h 849168"/>
              <a:gd name="connsiteX7" fmla="*/ 1176592 w 1184981"/>
              <a:gd name="connsiteY7" fmla="*/ 849112 h 84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981" h="849168">
                <a:moveTo>
                  <a:pt x="1176592" y="849112"/>
                </a:moveTo>
                <a:cubicBezTo>
                  <a:pt x="1184097" y="850234"/>
                  <a:pt x="1184940" y="834731"/>
                  <a:pt x="1184981" y="794657"/>
                </a:cubicBezTo>
                <a:lnTo>
                  <a:pt x="1184981" y="1476"/>
                </a:lnTo>
                <a:lnTo>
                  <a:pt x="0" y="0"/>
                </a:lnTo>
                <a:lnTo>
                  <a:pt x="0" y="544469"/>
                </a:lnTo>
                <a:lnTo>
                  <a:pt x="59549" y="545886"/>
                </a:lnTo>
                <a:cubicBezTo>
                  <a:pt x="112733" y="546255"/>
                  <a:pt x="168429" y="545781"/>
                  <a:pt x="226860" y="544454"/>
                </a:cubicBezTo>
                <a:cubicBezTo>
                  <a:pt x="986458" y="527196"/>
                  <a:pt x="1144073" y="844249"/>
                  <a:pt x="1176592" y="84911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4">
            <a:extLst>
              <a:ext uri="{FF2B5EF4-FFF2-40B4-BE49-F238E27FC236}">
                <a16:creationId xmlns:a16="http://schemas.microsoft.com/office/drawing/2014/main" id="{155DC282-20F4-415C-BFD1-CC8145E87C90}"/>
              </a:ext>
            </a:extLst>
          </p:cNvPr>
          <p:cNvSpPr/>
          <p:nvPr/>
        </p:nvSpPr>
        <p:spPr>
          <a:xfrm flipH="1" flipV="1">
            <a:off x="3695700" y="6007100"/>
            <a:ext cx="2575938" cy="8509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605342" y="525332"/>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8C45E-8FA0-4167-B280-478FCF9C9782}"/>
              </a:ext>
            </a:extLst>
          </p:cNvPr>
          <p:cNvSpPr/>
          <p:nvPr/>
        </p:nvSpPr>
        <p:spPr>
          <a:xfrm>
            <a:off x="2841523" y="806246"/>
            <a:ext cx="9350477" cy="845574"/>
          </a:xfrm>
          <a:prstGeom prst="rect">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1DFA55B-06B3-4979-8714-3ECB2AA1DAC5}"/>
              </a:ext>
            </a:extLst>
          </p:cNvPr>
          <p:cNvSpPr>
            <a:spLocks noGrp="1"/>
          </p:cNvSpPr>
          <p:nvPr>
            <p:ph type="title"/>
          </p:nvPr>
        </p:nvSpPr>
        <p:spPr>
          <a:xfrm>
            <a:off x="4080387" y="841227"/>
            <a:ext cx="4965291" cy="775612"/>
          </a:xfrm>
        </p:spPr>
        <p:txBody>
          <a:bodyPr/>
          <a:lstStyle/>
          <a:p>
            <a:r>
              <a:rPr lang="en-US" dirty="0">
                <a:solidFill>
                  <a:schemeClr val="bg1"/>
                </a:solidFill>
              </a:rPr>
              <a:t> Summary</a:t>
            </a:r>
          </a:p>
        </p:txBody>
      </p:sp>
      <p:sp>
        <p:nvSpPr>
          <p:cNvPr id="4" name="Slide Number Placeholder 3">
            <a:extLst>
              <a:ext uri="{FF2B5EF4-FFF2-40B4-BE49-F238E27FC236}">
                <a16:creationId xmlns:a16="http://schemas.microsoft.com/office/drawing/2014/main" id="{353CD5F5-799E-4D89-82A7-3A5DDDC6FCCA}"/>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28</a:t>
            </a:fld>
            <a:endParaRPr lang="en-US" dirty="0"/>
          </a:p>
        </p:txBody>
      </p:sp>
      <p:pic>
        <p:nvPicPr>
          <p:cNvPr id="6" name="Picture 5" descr="A person standing in front of a building&#10;&#10;Description automatically generated">
            <a:extLst>
              <a:ext uri="{FF2B5EF4-FFF2-40B4-BE49-F238E27FC236}">
                <a16:creationId xmlns:a16="http://schemas.microsoft.com/office/drawing/2014/main" id="{1D8F474B-1150-494F-9BEB-289ACC4F21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908" b="98219" l="9939" r="95997">
                        <a14:foregroundMark x1="76507" y1="12250" x2="79350" y2="6255"/>
                        <a14:foregroundMark x1="79350" y1="6255" x2="80168" y2="5951"/>
                        <a14:foregroundMark x1="77826" y1="11772" x2="78531" y2="10165"/>
                        <a14:foregroundMark x1="79145" y1="37315" x2="78053" y2="41790"/>
                        <a14:foregroundMark x1="88833" y1="43267" x2="92245" y2="48306"/>
                        <a14:foregroundMark x1="92245" y1="48306" x2="93609" y2="54170"/>
                        <a14:foregroundMark x1="83693" y1="74935" x2="83693" y2="71937"/>
                        <a14:foregroundMark x1="95793" y1="60295" x2="96020" y2="68636"/>
                        <a14:foregroundMark x1="77758" y1="85838" x2="78599" y2="98219"/>
                      </a14:backgroundRemoval>
                    </a14:imgEffect>
                  </a14:imgLayer>
                </a14:imgProps>
              </a:ext>
              <a:ext uri="{28A0092B-C50C-407E-A947-70E740481C1C}">
                <a14:useLocalDpi xmlns:a14="http://schemas.microsoft.com/office/drawing/2010/main" val="0"/>
              </a:ext>
            </a:extLst>
          </a:blip>
          <a:srcRect l="63892"/>
          <a:stretch/>
        </p:blipFill>
        <p:spPr>
          <a:xfrm>
            <a:off x="191242" y="94367"/>
            <a:ext cx="4665893" cy="6763633"/>
          </a:xfrm>
          <a:prstGeom prst="rect">
            <a:avLst/>
          </a:prstGeom>
        </p:spPr>
      </p:pic>
      <p:grpSp>
        <p:nvGrpSpPr>
          <p:cNvPr id="8" name="Group 7">
            <a:extLst>
              <a:ext uri="{FF2B5EF4-FFF2-40B4-BE49-F238E27FC236}">
                <a16:creationId xmlns:a16="http://schemas.microsoft.com/office/drawing/2014/main" id="{23AF1DA8-2D4F-48A8-9C59-2ABC51E61DA0}"/>
              </a:ext>
            </a:extLst>
          </p:cNvPr>
          <p:cNvGrpSpPr/>
          <p:nvPr/>
        </p:nvGrpSpPr>
        <p:grpSpPr>
          <a:xfrm>
            <a:off x="11233702" y="983226"/>
            <a:ext cx="489458" cy="491614"/>
            <a:chOff x="9161463" y="2163763"/>
            <a:chExt cx="360363" cy="361950"/>
          </a:xfrm>
          <a:solidFill>
            <a:schemeClr val="bg1"/>
          </a:solidFill>
        </p:grpSpPr>
        <p:sp>
          <p:nvSpPr>
            <p:cNvPr id="9" name="Freeform 65">
              <a:extLst>
                <a:ext uri="{FF2B5EF4-FFF2-40B4-BE49-F238E27FC236}">
                  <a16:creationId xmlns:a16="http://schemas.microsoft.com/office/drawing/2014/main" id="{B8139E16-D857-4A41-AAB5-B9BAC40B318D}"/>
                </a:ext>
              </a:extLst>
            </p:cNvPr>
            <p:cNvSpPr>
              <a:spLocks/>
            </p:cNvSpPr>
            <p:nvPr/>
          </p:nvSpPr>
          <p:spPr bwMode="auto">
            <a:xfrm>
              <a:off x="9371013" y="2209801"/>
              <a:ext cx="46038" cy="217488"/>
            </a:xfrm>
            <a:custGeom>
              <a:avLst/>
              <a:gdLst>
                <a:gd name="T0" fmla="*/ 12 w 12"/>
                <a:gd name="T1" fmla="*/ 2 h 58"/>
                <a:gd name="T2" fmla="*/ 10 w 12"/>
                <a:gd name="T3" fmla="*/ 0 h 58"/>
                <a:gd name="T4" fmla="*/ 0 w 12"/>
                <a:gd name="T5" fmla="*/ 0 h 58"/>
                <a:gd name="T6" fmla="*/ 0 w 12"/>
                <a:gd name="T7" fmla="*/ 12 h 58"/>
                <a:gd name="T8" fmla="*/ 0 w 12"/>
                <a:gd name="T9" fmla="*/ 18 h 58"/>
                <a:gd name="T10" fmla="*/ 0 w 12"/>
                <a:gd name="T11" fmla="*/ 58 h 58"/>
                <a:gd name="T12" fmla="*/ 12 w 12"/>
                <a:gd name="T13" fmla="*/ 46 h 58"/>
                <a:gd name="T14" fmla="*/ 12 w 12"/>
                <a:gd name="T15" fmla="*/ 2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12" y="2"/>
                  </a:moveTo>
                  <a:cubicBezTo>
                    <a:pt x="12" y="1"/>
                    <a:pt x="11" y="0"/>
                    <a:pt x="10" y="0"/>
                  </a:cubicBezTo>
                  <a:cubicBezTo>
                    <a:pt x="0" y="0"/>
                    <a:pt x="0" y="0"/>
                    <a:pt x="0" y="0"/>
                  </a:cubicBezTo>
                  <a:cubicBezTo>
                    <a:pt x="0" y="12"/>
                    <a:pt x="0" y="12"/>
                    <a:pt x="0" y="12"/>
                  </a:cubicBezTo>
                  <a:cubicBezTo>
                    <a:pt x="0" y="18"/>
                    <a:pt x="0" y="18"/>
                    <a:pt x="0" y="18"/>
                  </a:cubicBezTo>
                  <a:cubicBezTo>
                    <a:pt x="0" y="58"/>
                    <a:pt x="0" y="58"/>
                    <a:pt x="0" y="58"/>
                  </a:cubicBezTo>
                  <a:cubicBezTo>
                    <a:pt x="12" y="46"/>
                    <a:pt x="12" y="46"/>
                    <a:pt x="12" y="46"/>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6">
              <a:extLst>
                <a:ext uri="{FF2B5EF4-FFF2-40B4-BE49-F238E27FC236}">
                  <a16:creationId xmlns:a16="http://schemas.microsoft.com/office/drawing/2014/main" id="{D547A117-C25B-4AEB-B2C9-74A085C46F9D}"/>
                </a:ext>
              </a:extLst>
            </p:cNvPr>
            <p:cNvSpPr>
              <a:spLocks/>
            </p:cNvSpPr>
            <p:nvPr/>
          </p:nvSpPr>
          <p:spPr bwMode="auto">
            <a:xfrm>
              <a:off x="9161463" y="2209801"/>
              <a:ext cx="187325" cy="285750"/>
            </a:xfrm>
            <a:custGeom>
              <a:avLst/>
              <a:gdLst>
                <a:gd name="T0" fmla="*/ 49 w 50"/>
                <a:gd name="T1" fmla="*/ 64 h 76"/>
                <a:gd name="T2" fmla="*/ 50 w 50"/>
                <a:gd name="T3" fmla="*/ 64 h 76"/>
                <a:gd name="T4" fmla="*/ 12 w 50"/>
                <a:gd name="T5" fmla="*/ 64 h 76"/>
                <a:gd name="T6" fmla="*/ 12 w 50"/>
                <a:gd name="T7" fmla="*/ 18 h 76"/>
                <a:gd name="T8" fmla="*/ 12 w 50"/>
                <a:gd name="T9" fmla="*/ 12 h 76"/>
                <a:gd name="T10" fmla="*/ 12 w 50"/>
                <a:gd name="T11" fmla="*/ 0 h 76"/>
                <a:gd name="T12" fmla="*/ 2 w 50"/>
                <a:gd name="T13" fmla="*/ 0 h 76"/>
                <a:gd name="T14" fmla="*/ 0 w 50"/>
                <a:gd name="T15" fmla="*/ 2 h 76"/>
                <a:gd name="T16" fmla="*/ 0 w 50"/>
                <a:gd name="T17" fmla="*/ 66 h 76"/>
                <a:gd name="T18" fmla="*/ 10 w 50"/>
                <a:gd name="T19" fmla="*/ 76 h 76"/>
                <a:gd name="T20" fmla="*/ 45 w 50"/>
                <a:gd name="T21" fmla="*/ 76 h 76"/>
                <a:gd name="T22" fmla="*/ 49 w 50"/>
                <a:gd name="T23" fmla="*/ 65 h 76"/>
                <a:gd name="T24" fmla="*/ 49 w 50"/>
                <a:gd name="T25"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6">
                  <a:moveTo>
                    <a:pt x="49" y="64"/>
                  </a:moveTo>
                  <a:cubicBezTo>
                    <a:pt x="50" y="64"/>
                    <a:pt x="50" y="64"/>
                    <a:pt x="50" y="64"/>
                  </a:cubicBezTo>
                  <a:cubicBezTo>
                    <a:pt x="12" y="64"/>
                    <a:pt x="12" y="64"/>
                    <a:pt x="12" y="64"/>
                  </a:cubicBezTo>
                  <a:cubicBezTo>
                    <a:pt x="12" y="18"/>
                    <a:pt x="12" y="18"/>
                    <a:pt x="12" y="18"/>
                  </a:cubicBezTo>
                  <a:cubicBezTo>
                    <a:pt x="12" y="12"/>
                    <a:pt x="12" y="12"/>
                    <a:pt x="12" y="12"/>
                  </a:cubicBez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5" y="76"/>
                    <a:pt x="45" y="76"/>
                    <a:pt x="45" y="76"/>
                  </a:cubicBezTo>
                  <a:cubicBezTo>
                    <a:pt x="49" y="65"/>
                    <a:pt x="49" y="65"/>
                    <a:pt x="49" y="65"/>
                  </a:cubicBezTo>
                  <a:cubicBezTo>
                    <a:pt x="49" y="65"/>
                    <a:pt x="49"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67">
              <a:extLst>
                <a:ext uri="{FF2B5EF4-FFF2-40B4-BE49-F238E27FC236}">
                  <a16:creationId xmlns:a16="http://schemas.microsoft.com/office/drawing/2014/main" id="{C78C8C6E-AA7E-4FFE-AD0B-FB890E8516B9}"/>
                </a:ext>
              </a:extLst>
            </p:cNvPr>
            <p:cNvSpPr>
              <a:spLocks/>
            </p:cNvSpPr>
            <p:nvPr/>
          </p:nvSpPr>
          <p:spPr bwMode="auto">
            <a:xfrm>
              <a:off x="9236075" y="2298701"/>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68">
              <a:extLst>
                <a:ext uri="{FF2B5EF4-FFF2-40B4-BE49-F238E27FC236}">
                  <a16:creationId xmlns:a16="http://schemas.microsoft.com/office/drawing/2014/main" id="{2288712C-BB20-4467-B0A8-5403513A4B73}"/>
                </a:ext>
              </a:extLst>
            </p:cNvPr>
            <p:cNvSpPr>
              <a:spLocks/>
            </p:cNvSpPr>
            <p:nvPr/>
          </p:nvSpPr>
          <p:spPr bwMode="auto">
            <a:xfrm>
              <a:off x="9236075" y="2328863"/>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69">
              <a:extLst>
                <a:ext uri="{FF2B5EF4-FFF2-40B4-BE49-F238E27FC236}">
                  <a16:creationId xmlns:a16="http://schemas.microsoft.com/office/drawing/2014/main" id="{0E041EA8-F966-43EA-B1AB-EE0FD24D8781}"/>
                </a:ext>
              </a:extLst>
            </p:cNvPr>
            <p:cNvSpPr>
              <a:spLocks/>
            </p:cNvSpPr>
            <p:nvPr/>
          </p:nvSpPr>
          <p:spPr bwMode="auto">
            <a:xfrm>
              <a:off x="9236075" y="2359026"/>
              <a:ext cx="90488" cy="15875"/>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70">
              <a:extLst>
                <a:ext uri="{FF2B5EF4-FFF2-40B4-BE49-F238E27FC236}">
                  <a16:creationId xmlns:a16="http://schemas.microsoft.com/office/drawing/2014/main" id="{CE5B3C5D-8FB7-45D2-A784-97AC1E2F9126}"/>
                </a:ext>
              </a:extLst>
            </p:cNvPr>
            <p:cNvSpPr>
              <a:spLocks/>
            </p:cNvSpPr>
            <p:nvPr/>
          </p:nvSpPr>
          <p:spPr bwMode="auto">
            <a:xfrm>
              <a:off x="9236075" y="2389188"/>
              <a:ext cx="60325" cy="15875"/>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71">
              <a:extLst>
                <a:ext uri="{FF2B5EF4-FFF2-40B4-BE49-F238E27FC236}">
                  <a16:creationId xmlns:a16="http://schemas.microsoft.com/office/drawing/2014/main" id="{12A97530-9913-429B-8464-31F1FFCDA1FA}"/>
                </a:ext>
              </a:extLst>
            </p:cNvPr>
            <p:cNvSpPr>
              <a:spLocks/>
            </p:cNvSpPr>
            <p:nvPr/>
          </p:nvSpPr>
          <p:spPr bwMode="auto">
            <a:xfrm>
              <a:off x="9221788" y="2163763"/>
              <a:ext cx="134938" cy="104775"/>
            </a:xfrm>
            <a:custGeom>
              <a:avLst/>
              <a:gdLst>
                <a:gd name="T0" fmla="*/ 2 w 36"/>
                <a:gd name="T1" fmla="*/ 28 h 28"/>
                <a:gd name="T2" fmla="*/ 34 w 36"/>
                <a:gd name="T3" fmla="*/ 28 h 28"/>
                <a:gd name="T4" fmla="*/ 36 w 36"/>
                <a:gd name="T5" fmla="*/ 26 h 28"/>
                <a:gd name="T6" fmla="*/ 36 w 36"/>
                <a:gd name="T7" fmla="*/ 10 h 28"/>
                <a:gd name="T8" fmla="*/ 34 w 36"/>
                <a:gd name="T9" fmla="*/ 8 h 28"/>
                <a:gd name="T10" fmla="*/ 28 w 36"/>
                <a:gd name="T11" fmla="*/ 8 h 28"/>
                <a:gd name="T12" fmla="*/ 18 w 36"/>
                <a:gd name="T13" fmla="*/ 0 h 28"/>
                <a:gd name="T14" fmla="*/ 8 w 36"/>
                <a:gd name="T15" fmla="*/ 8 h 28"/>
                <a:gd name="T16" fmla="*/ 2 w 36"/>
                <a:gd name="T17" fmla="*/ 8 h 28"/>
                <a:gd name="T18" fmla="*/ 0 w 36"/>
                <a:gd name="T19" fmla="*/ 10 h 28"/>
                <a:gd name="T20" fmla="*/ 0 w 36"/>
                <a:gd name="T21" fmla="*/ 26 h 28"/>
                <a:gd name="T22" fmla="*/ 2 w 3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72">
              <a:extLst>
                <a:ext uri="{FF2B5EF4-FFF2-40B4-BE49-F238E27FC236}">
                  <a16:creationId xmlns:a16="http://schemas.microsoft.com/office/drawing/2014/main" id="{0E253B7C-E25B-4BAA-B825-84AED272E4D2}"/>
                </a:ext>
              </a:extLst>
            </p:cNvPr>
            <p:cNvSpPr>
              <a:spLocks/>
            </p:cNvSpPr>
            <p:nvPr/>
          </p:nvSpPr>
          <p:spPr bwMode="auto">
            <a:xfrm>
              <a:off x="944721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20 w 20"/>
                <a:gd name="T13" fmla="*/ 12 h 20"/>
                <a:gd name="T14" fmla="*/ 19 w 2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3"/>
                    <a:pt x="20" y="12"/>
                  </a:cubicBezTo>
                  <a:cubicBezTo>
                    <a:pt x="20" y="11"/>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73">
              <a:extLst>
                <a:ext uri="{FF2B5EF4-FFF2-40B4-BE49-F238E27FC236}">
                  <a16:creationId xmlns:a16="http://schemas.microsoft.com/office/drawing/2014/main" id="{8908649D-D8A3-49FF-AC2D-6DC4C8463608}"/>
                </a:ext>
              </a:extLst>
            </p:cNvPr>
            <p:cNvSpPr>
              <a:spLocks/>
            </p:cNvSpPr>
            <p:nvPr/>
          </p:nvSpPr>
          <p:spPr bwMode="auto">
            <a:xfrm>
              <a:off x="9340850" y="2468563"/>
              <a:ext cx="57150" cy="57150"/>
            </a:xfrm>
            <a:custGeom>
              <a:avLst/>
              <a:gdLst>
                <a:gd name="T0" fmla="*/ 2 w 15"/>
                <a:gd name="T1" fmla="*/ 7 h 15"/>
                <a:gd name="T2" fmla="*/ 2 w 15"/>
                <a:gd name="T3" fmla="*/ 7 h 15"/>
                <a:gd name="T4" fmla="*/ 0 w 15"/>
                <a:gd name="T5" fmla="*/ 12 h 15"/>
                <a:gd name="T6" fmla="*/ 1 w 15"/>
                <a:gd name="T7" fmla="*/ 14 h 15"/>
                <a:gd name="T8" fmla="*/ 3 w 15"/>
                <a:gd name="T9" fmla="*/ 15 h 15"/>
                <a:gd name="T10" fmla="*/ 15 w 15"/>
                <a:gd name="T11" fmla="*/ 11 h 15"/>
                <a:gd name="T12" fmla="*/ 4 w 15"/>
                <a:gd name="T13" fmla="*/ 0 h 15"/>
                <a:gd name="T14" fmla="*/ 2 w 15"/>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7"/>
                  </a:moveTo>
                  <a:cubicBezTo>
                    <a:pt x="2" y="7"/>
                    <a:pt x="2" y="7"/>
                    <a:pt x="2" y="7"/>
                  </a:cubicBezTo>
                  <a:cubicBezTo>
                    <a:pt x="0" y="12"/>
                    <a:pt x="0" y="12"/>
                    <a:pt x="0" y="12"/>
                  </a:cubicBezTo>
                  <a:cubicBezTo>
                    <a:pt x="0" y="13"/>
                    <a:pt x="0" y="14"/>
                    <a:pt x="1" y="14"/>
                  </a:cubicBezTo>
                  <a:cubicBezTo>
                    <a:pt x="1" y="15"/>
                    <a:pt x="2" y="15"/>
                    <a:pt x="3" y="15"/>
                  </a:cubicBezTo>
                  <a:cubicBezTo>
                    <a:pt x="15" y="11"/>
                    <a:pt x="15" y="11"/>
                    <a:pt x="15" y="11"/>
                  </a:cubicBezTo>
                  <a:cubicBezTo>
                    <a:pt x="4" y="0"/>
                    <a:pt x="4" y="0"/>
                    <a:pt x="4" y="0"/>
                  </a:cubicBez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74">
              <a:extLst>
                <a:ext uri="{FF2B5EF4-FFF2-40B4-BE49-F238E27FC236}">
                  <a16:creationId xmlns:a16="http://schemas.microsoft.com/office/drawing/2014/main" id="{2F45B535-53C4-4BB3-9A43-B6518F2F8CF0}"/>
                </a:ext>
              </a:extLst>
            </p:cNvPr>
            <p:cNvSpPr>
              <a:spLocks/>
            </p:cNvSpPr>
            <p:nvPr/>
          </p:nvSpPr>
          <p:spPr bwMode="auto">
            <a:xfrm>
              <a:off x="9364663" y="2382838"/>
              <a:ext cx="119063" cy="120650"/>
            </a:xfrm>
            <a:custGeom>
              <a:avLst/>
              <a:gdLst>
                <a:gd name="T0" fmla="*/ 0 w 75"/>
                <a:gd name="T1" fmla="*/ 45 h 76"/>
                <a:gd name="T2" fmla="*/ 30 w 75"/>
                <a:gd name="T3" fmla="*/ 76 h 76"/>
                <a:gd name="T4" fmla="*/ 75 w 75"/>
                <a:gd name="T5" fmla="*/ 30 h 76"/>
                <a:gd name="T6" fmla="*/ 45 w 75"/>
                <a:gd name="T7" fmla="*/ 0 h 76"/>
                <a:gd name="T8" fmla="*/ 0 w 75"/>
                <a:gd name="T9" fmla="*/ 45 h 76"/>
              </a:gdLst>
              <a:ahLst/>
              <a:cxnLst>
                <a:cxn ang="0">
                  <a:pos x="T0" y="T1"/>
                </a:cxn>
                <a:cxn ang="0">
                  <a:pos x="T2" y="T3"/>
                </a:cxn>
                <a:cxn ang="0">
                  <a:pos x="T4" y="T5"/>
                </a:cxn>
                <a:cxn ang="0">
                  <a:pos x="T6" y="T7"/>
                </a:cxn>
                <a:cxn ang="0">
                  <a:pos x="T8" y="T9"/>
                </a:cxn>
              </a:cxnLst>
              <a:rect l="0" t="0" r="r" b="b"/>
              <a:pathLst>
                <a:path w="75" h="76">
                  <a:moveTo>
                    <a:pt x="0" y="45"/>
                  </a:moveTo>
                  <a:lnTo>
                    <a:pt x="30" y="76"/>
                  </a:lnTo>
                  <a:lnTo>
                    <a:pt x="75" y="30"/>
                  </a:lnTo>
                  <a:lnTo>
                    <a:pt x="45"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a:extLst>
              <a:ext uri="{FF2B5EF4-FFF2-40B4-BE49-F238E27FC236}">
                <a16:creationId xmlns:a16="http://schemas.microsoft.com/office/drawing/2014/main" id="{1E7FAB7B-0366-450D-A4A9-06073DBD8A80}"/>
              </a:ext>
            </a:extLst>
          </p:cNvPr>
          <p:cNvGrpSpPr/>
          <p:nvPr/>
        </p:nvGrpSpPr>
        <p:grpSpPr>
          <a:xfrm>
            <a:off x="4792058" y="2128231"/>
            <a:ext cx="6696076" cy="958584"/>
            <a:chOff x="4911725" y="2171653"/>
            <a:chExt cx="6696076" cy="958584"/>
          </a:xfrm>
        </p:grpSpPr>
        <p:sp>
          <p:nvSpPr>
            <p:cNvPr id="34" name="Rectangle 33">
              <a:extLst>
                <a:ext uri="{FF2B5EF4-FFF2-40B4-BE49-F238E27FC236}">
                  <a16:creationId xmlns:a16="http://schemas.microsoft.com/office/drawing/2014/main" id="{A70A8568-9E0A-4D6C-AF7C-A779549C350A}"/>
                </a:ext>
              </a:extLst>
            </p:cNvPr>
            <p:cNvSpPr/>
            <p:nvPr/>
          </p:nvSpPr>
          <p:spPr>
            <a:xfrm>
              <a:off x="5461000" y="2268463"/>
              <a:ext cx="6146801" cy="861774"/>
            </a:xfrm>
            <a:prstGeom prst="rect">
              <a:avLst/>
            </a:prstGeom>
          </p:spPr>
          <p:txBody>
            <a:bodyPr wrap="square" lIns="0" tIns="0" rIns="0" bIns="0">
              <a:spAutoFit/>
            </a:bodyPr>
            <a:lstStyle/>
            <a:p>
              <a:r>
                <a:rPr lang="en-US" sz="1400" dirty="0"/>
                <a:t>The limitations during this project was technical limitations in using word clouds</a:t>
              </a:r>
            </a:p>
            <a:p>
              <a:r>
                <a:rPr lang="en-US" sz="1400" dirty="0"/>
                <a:t>Effectively for sentiment analysis. Also, the cleaned data did not provide polarity and subjectivity to get the sentiment. So, I had to use the raw data, body, text with a few preprocessing methods</a:t>
              </a:r>
            </a:p>
          </p:txBody>
        </p:sp>
        <p:grpSp>
          <p:nvGrpSpPr>
            <p:cNvPr id="35" name="Group 34">
              <a:extLst>
                <a:ext uri="{FF2B5EF4-FFF2-40B4-BE49-F238E27FC236}">
                  <a16:creationId xmlns:a16="http://schemas.microsoft.com/office/drawing/2014/main" id="{3212686E-0DAC-4468-A035-77BCC7E844E7}"/>
                </a:ext>
              </a:extLst>
            </p:cNvPr>
            <p:cNvGrpSpPr/>
            <p:nvPr/>
          </p:nvGrpSpPr>
          <p:grpSpPr>
            <a:xfrm>
              <a:off x="4911725" y="2171653"/>
              <a:ext cx="379754" cy="304800"/>
              <a:chOff x="4911725" y="2222500"/>
              <a:chExt cx="379754" cy="304800"/>
            </a:xfrm>
          </p:grpSpPr>
          <p:sp>
            <p:nvSpPr>
              <p:cNvPr id="36" name="Oval 35">
                <a:extLst>
                  <a:ext uri="{FF2B5EF4-FFF2-40B4-BE49-F238E27FC236}">
                    <a16:creationId xmlns:a16="http://schemas.microsoft.com/office/drawing/2014/main" id="{52E004BC-6894-4C2B-A070-45859714BEC7}"/>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36">
                <a:extLst>
                  <a:ext uri="{FF2B5EF4-FFF2-40B4-BE49-F238E27FC236}">
                    <a16:creationId xmlns:a16="http://schemas.microsoft.com/office/drawing/2014/main" id="{1221C558-72F7-4D22-A66A-F63D62602B48}"/>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ED17C36D-5E53-4F18-BBD4-86A51BA63B2E}"/>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EBF2114-E17C-48B3-985C-14D1CBBE0A8A}"/>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8578B2A0-E042-43F3-B80E-0C9868058C5D}"/>
              </a:ext>
            </a:extLst>
          </p:cNvPr>
          <p:cNvGrpSpPr/>
          <p:nvPr/>
        </p:nvGrpSpPr>
        <p:grpSpPr>
          <a:xfrm>
            <a:off x="4848828" y="3377213"/>
            <a:ext cx="6706147" cy="749104"/>
            <a:chOff x="4911725" y="2171653"/>
            <a:chExt cx="6706147" cy="749104"/>
          </a:xfrm>
        </p:grpSpPr>
        <p:sp>
          <p:nvSpPr>
            <p:cNvPr id="41" name="Rectangle 40">
              <a:extLst>
                <a:ext uri="{FF2B5EF4-FFF2-40B4-BE49-F238E27FC236}">
                  <a16:creationId xmlns:a16="http://schemas.microsoft.com/office/drawing/2014/main" id="{448DE759-3039-4746-9203-8CC89518B968}"/>
                </a:ext>
              </a:extLst>
            </p:cNvPr>
            <p:cNvSpPr/>
            <p:nvPr/>
          </p:nvSpPr>
          <p:spPr>
            <a:xfrm>
              <a:off x="5471071" y="2274426"/>
              <a:ext cx="6146801" cy="646331"/>
            </a:xfrm>
            <a:prstGeom prst="rect">
              <a:avLst/>
            </a:prstGeom>
          </p:spPr>
          <p:txBody>
            <a:bodyPr wrap="square" lIns="0" tIns="0" rIns="0" bIns="0">
              <a:spAutoFit/>
            </a:bodyPr>
            <a:lstStyle/>
            <a:p>
              <a:r>
                <a:rPr lang="en-US" sz="1400" dirty="0"/>
                <a:t>The next steps for this data set is that we can apply other techniques  such as LSA model, Clustering Analysis on the data set. Also, in future we can use the sentiments as labels to create models for classification.</a:t>
              </a:r>
            </a:p>
          </p:txBody>
        </p:sp>
        <p:grpSp>
          <p:nvGrpSpPr>
            <p:cNvPr id="42" name="Group 41">
              <a:extLst>
                <a:ext uri="{FF2B5EF4-FFF2-40B4-BE49-F238E27FC236}">
                  <a16:creationId xmlns:a16="http://schemas.microsoft.com/office/drawing/2014/main" id="{03B6ECAE-E7D6-41B3-8EC9-9903AF10AA23}"/>
                </a:ext>
              </a:extLst>
            </p:cNvPr>
            <p:cNvGrpSpPr/>
            <p:nvPr/>
          </p:nvGrpSpPr>
          <p:grpSpPr>
            <a:xfrm>
              <a:off x="4911725" y="2171653"/>
              <a:ext cx="379754" cy="304800"/>
              <a:chOff x="4911725" y="2222500"/>
              <a:chExt cx="379754" cy="304800"/>
            </a:xfrm>
          </p:grpSpPr>
          <p:sp>
            <p:nvSpPr>
              <p:cNvPr id="43" name="Oval 42">
                <a:extLst>
                  <a:ext uri="{FF2B5EF4-FFF2-40B4-BE49-F238E27FC236}">
                    <a16:creationId xmlns:a16="http://schemas.microsoft.com/office/drawing/2014/main" id="{A6CDDE7D-ACA7-4BD4-8E20-040B1CF64916}"/>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Top Corners Rounded 43">
                <a:extLst>
                  <a:ext uri="{FF2B5EF4-FFF2-40B4-BE49-F238E27FC236}">
                    <a16:creationId xmlns:a16="http://schemas.microsoft.com/office/drawing/2014/main" id="{8F26CC45-8445-49A1-B554-6AC3A2983345}"/>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7A69FD42-1BD0-463B-A50A-278C72A5BA4A}"/>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8496F3C4-5C8E-4360-A917-BDA1B2C150DB}"/>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a:extLst>
              <a:ext uri="{FF2B5EF4-FFF2-40B4-BE49-F238E27FC236}">
                <a16:creationId xmlns:a16="http://schemas.microsoft.com/office/drawing/2014/main" id="{8EE2274C-E216-46E6-9984-EBFFA630B138}"/>
              </a:ext>
            </a:extLst>
          </p:cNvPr>
          <p:cNvCxnSpPr>
            <a:cxnSpLocks/>
          </p:cNvCxnSpPr>
          <p:nvPr/>
        </p:nvCxnSpPr>
        <p:spPr>
          <a:xfrm>
            <a:off x="5011928" y="2655928"/>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CEFE62-F4AE-435B-ADA2-3BFAE6D97F54}"/>
              </a:ext>
            </a:extLst>
          </p:cNvPr>
          <p:cNvCxnSpPr>
            <a:cxnSpLocks/>
          </p:cNvCxnSpPr>
          <p:nvPr/>
        </p:nvCxnSpPr>
        <p:spPr>
          <a:xfrm>
            <a:off x="5216525" y="3523537"/>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98B464-6848-4A75-8586-DF8D0BDD98C0}"/>
              </a:ext>
            </a:extLst>
          </p:cNvPr>
          <p:cNvCxnSpPr>
            <a:cxnSpLocks/>
          </p:cNvCxnSpPr>
          <p:nvPr/>
        </p:nvCxnSpPr>
        <p:spPr>
          <a:xfrm>
            <a:off x="5461000" y="4388468"/>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02B74C-EED4-4408-AD9C-B0D067B9F596}"/>
              </a:ext>
            </a:extLst>
          </p:cNvPr>
          <p:cNvCxnSpPr>
            <a:cxnSpLocks/>
          </p:cNvCxnSpPr>
          <p:nvPr/>
        </p:nvCxnSpPr>
        <p:spPr>
          <a:xfrm>
            <a:off x="5461000" y="5170831"/>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6BBEC0E-B6B2-43C3-B0E5-86FB72B47A4D}"/>
              </a:ext>
            </a:extLst>
          </p:cNvPr>
          <p:cNvGrpSpPr/>
          <p:nvPr/>
        </p:nvGrpSpPr>
        <p:grpSpPr>
          <a:xfrm>
            <a:off x="4906547" y="4239479"/>
            <a:ext cx="6715271" cy="1174029"/>
            <a:chOff x="4911725" y="2171653"/>
            <a:chExt cx="6715271" cy="1174029"/>
          </a:xfrm>
        </p:grpSpPr>
        <p:sp>
          <p:nvSpPr>
            <p:cNvPr id="64" name="Rectangle 63">
              <a:extLst>
                <a:ext uri="{FF2B5EF4-FFF2-40B4-BE49-F238E27FC236}">
                  <a16:creationId xmlns:a16="http://schemas.microsoft.com/office/drawing/2014/main" id="{C00E35D3-B7A5-4FBB-87E8-3023BE82E970}"/>
                </a:ext>
              </a:extLst>
            </p:cNvPr>
            <p:cNvSpPr/>
            <p:nvPr/>
          </p:nvSpPr>
          <p:spPr>
            <a:xfrm>
              <a:off x="5480195" y="2268464"/>
              <a:ext cx="6146801" cy="1077218"/>
            </a:xfrm>
            <a:prstGeom prst="rect">
              <a:avLst/>
            </a:prstGeom>
          </p:spPr>
          <p:txBody>
            <a:bodyPr wrap="square" lIns="0" tIns="0" rIns="0" bIns="0">
              <a:spAutoFit/>
            </a:bodyPr>
            <a:lstStyle/>
            <a:p>
              <a:r>
                <a:rPr lang="en-US" sz="1400" dirty="0"/>
                <a:t>The recommendation is that in order to convert the negative sentiments into positive sentiments governments release more data regarding vaccine such as death toll of  people taking vaccine. This will help in keeping transparency with the people and remove all the hesitancy people have towards vaccine. This will also increase the vaccination drive.</a:t>
              </a:r>
            </a:p>
          </p:txBody>
        </p:sp>
        <p:grpSp>
          <p:nvGrpSpPr>
            <p:cNvPr id="65" name="Group 64">
              <a:extLst>
                <a:ext uri="{FF2B5EF4-FFF2-40B4-BE49-F238E27FC236}">
                  <a16:creationId xmlns:a16="http://schemas.microsoft.com/office/drawing/2014/main" id="{0DC55F3B-C288-43EA-8F6B-BFB1C4B2D9AF}"/>
                </a:ext>
              </a:extLst>
            </p:cNvPr>
            <p:cNvGrpSpPr/>
            <p:nvPr/>
          </p:nvGrpSpPr>
          <p:grpSpPr>
            <a:xfrm>
              <a:off x="4911725" y="2171653"/>
              <a:ext cx="379754" cy="304800"/>
              <a:chOff x="4911725" y="2222500"/>
              <a:chExt cx="379754" cy="304800"/>
            </a:xfrm>
          </p:grpSpPr>
          <p:sp>
            <p:nvSpPr>
              <p:cNvPr id="66" name="Oval 65">
                <a:extLst>
                  <a:ext uri="{FF2B5EF4-FFF2-40B4-BE49-F238E27FC236}">
                    <a16:creationId xmlns:a16="http://schemas.microsoft.com/office/drawing/2014/main" id="{1E07FA71-5A49-46CA-8156-5521534691C0}"/>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Top Corners Rounded 66">
                <a:extLst>
                  <a:ext uri="{FF2B5EF4-FFF2-40B4-BE49-F238E27FC236}">
                    <a16:creationId xmlns:a16="http://schemas.microsoft.com/office/drawing/2014/main" id="{3C4490AF-6E77-4796-A877-E38092A4904C}"/>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B8C19F75-A8D5-4F74-A83F-FBC37C7C8EAE}"/>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5598F54C-129A-4348-8C99-0AA7B1EE5292}"/>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3567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using a computer&#10;&#10;Description automatically generated">
            <a:extLst>
              <a:ext uri="{FF2B5EF4-FFF2-40B4-BE49-F238E27FC236}">
                <a16:creationId xmlns:a16="http://schemas.microsoft.com/office/drawing/2014/main" id="{8B6688E9-D0FA-4BB4-B45B-7712627B47F1}"/>
              </a:ext>
            </a:extLst>
          </p:cNvPr>
          <p:cNvPicPr>
            <a:picLocks noChangeAspect="1"/>
          </p:cNvPicPr>
          <p:nvPr/>
        </p:nvPicPr>
        <p:blipFill rotWithShape="1">
          <a:blip r:embed="rId3">
            <a:extLst>
              <a:ext uri="{28A0092B-C50C-407E-A947-70E740481C1C}">
                <a14:useLocalDpi xmlns:a14="http://schemas.microsoft.com/office/drawing/2010/main" val="0"/>
              </a:ext>
            </a:extLst>
          </a:blip>
          <a:srcRect l="35921" r="622" b="1572"/>
          <a:stretch/>
        </p:blipFill>
        <p:spPr>
          <a:xfrm>
            <a:off x="0" y="0"/>
            <a:ext cx="6124860" cy="6340446"/>
          </a:xfrm>
          <a:custGeom>
            <a:avLst/>
            <a:gdLst>
              <a:gd name="connsiteX0" fmla="*/ 0 w 6124860"/>
              <a:gd name="connsiteY0" fmla="*/ 0 h 6340446"/>
              <a:gd name="connsiteX1" fmla="*/ 5880099 w 6124860"/>
              <a:gd name="connsiteY1" fmla="*/ 0 h 6340446"/>
              <a:gd name="connsiteX2" fmla="*/ 4317999 w 6124860"/>
              <a:gd name="connsiteY2" fmla="*/ 4038600 h 6340446"/>
              <a:gd name="connsiteX3" fmla="*/ 97811 w 6124860"/>
              <a:gd name="connsiteY3" fmla="*/ 5967428 h 6340446"/>
              <a:gd name="connsiteX4" fmla="*/ 0 w 6124860"/>
              <a:gd name="connsiteY4" fmla="*/ 5880101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0" h="6340446">
                <a:moveTo>
                  <a:pt x="0" y="0"/>
                </a:moveTo>
                <a:lnTo>
                  <a:pt x="5880099" y="0"/>
                </a:lnTo>
                <a:cubicBezTo>
                  <a:pt x="6860116" y="980017"/>
                  <a:pt x="4599516" y="1788583"/>
                  <a:pt x="4317999" y="4038600"/>
                </a:cubicBezTo>
                <a:cubicBezTo>
                  <a:pt x="4045280" y="6218304"/>
                  <a:pt x="1168335" y="6822759"/>
                  <a:pt x="97811" y="5967428"/>
                </a:cubicBezTo>
                <a:lnTo>
                  <a:pt x="0" y="5880101"/>
                </a:lnTo>
                <a:close/>
              </a:path>
            </a:pathLst>
          </a:custGeom>
        </p:spPr>
      </p:pic>
      <p:sp>
        <p:nvSpPr>
          <p:cNvPr id="4" name="Slide Number Placeholder 3">
            <a:extLst>
              <a:ext uri="{FF2B5EF4-FFF2-40B4-BE49-F238E27FC236}">
                <a16:creationId xmlns:a16="http://schemas.microsoft.com/office/drawing/2014/main" id="{CFB00E9B-2118-4795-858B-C26AD2C4A252}"/>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29</a:t>
            </a:fld>
            <a:endParaRPr lang="en-US" dirty="0"/>
          </a:p>
        </p:txBody>
      </p:sp>
      <p:sp>
        <p:nvSpPr>
          <p:cNvPr id="6" name="TextBox 5">
            <a:extLst>
              <a:ext uri="{FF2B5EF4-FFF2-40B4-BE49-F238E27FC236}">
                <a16:creationId xmlns:a16="http://schemas.microsoft.com/office/drawing/2014/main" id="{E7C7A0B5-BFB5-4409-BD0B-0255B9069DDE}"/>
              </a:ext>
            </a:extLst>
          </p:cNvPr>
          <p:cNvSpPr txBox="1"/>
          <p:nvPr/>
        </p:nvSpPr>
        <p:spPr>
          <a:xfrm>
            <a:off x="5845517" y="4554763"/>
            <a:ext cx="5507836" cy="681405"/>
          </a:xfrm>
          <a:prstGeom prst="rect">
            <a:avLst/>
          </a:prstGeom>
          <a:noFill/>
        </p:spPr>
        <p:txBody>
          <a:bodyPr wrap="square" lIns="0" tIns="0" rIns="0" bIns="0" rtlCol="0">
            <a:spAutoFit/>
          </a:bodyPr>
          <a:lstStyle/>
          <a:p>
            <a:pPr>
              <a:lnSpc>
                <a:spcPct val="80000"/>
              </a:lnSpc>
            </a:pPr>
            <a:r>
              <a:rPr lang="en-US" sz="5400" b="1" dirty="0"/>
              <a:t>THANK YOU</a:t>
            </a:r>
          </a:p>
        </p:txBody>
      </p:sp>
      <p:cxnSp>
        <p:nvCxnSpPr>
          <p:cNvPr id="7" name="Straight Connector 6">
            <a:extLst>
              <a:ext uri="{FF2B5EF4-FFF2-40B4-BE49-F238E27FC236}">
                <a16:creationId xmlns:a16="http://schemas.microsoft.com/office/drawing/2014/main" id="{930EB973-E764-4555-A34A-4F5D8AD78496}"/>
              </a:ext>
            </a:extLst>
          </p:cNvPr>
          <p:cNvCxnSpPr>
            <a:cxnSpLocks/>
          </p:cNvCxnSpPr>
          <p:nvPr/>
        </p:nvCxnSpPr>
        <p:spPr>
          <a:xfrm>
            <a:off x="5845517"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B210F6F7-62F4-4E9E-9E2E-B49C62584D97}"/>
              </a:ext>
            </a:extLst>
          </p:cNvPr>
          <p:cNvSpPr/>
          <p:nvPr/>
        </p:nvSpPr>
        <p:spPr>
          <a:xfrm>
            <a:off x="-1" y="0"/>
            <a:ext cx="6124861" cy="6340446"/>
          </a:xfrm>
          <a:custGeom>
            <a:avLst/>
            <a:gdLst>
              <a:gd name="connsiteX0" fmla="*/ 0 w 5880100"/>
              <a:gd name="connsiteY0" fmla="*/ 0 h 5880100"/>
              <a:gd name="connsiteX1" fmla="*/ 5880100 w 5880100"/>
              <a:gd name="connsiteY1" fmla="*/ 0 h 5880100"/>
              <a:gd name="connsiteX2" fmla="*/ 5880100 w 5880100"/>
              <a:gd name="connsiteY2" fmla="*/ 5880100 h 5880100"/>
              <a:gd name="connsiteX3" fmla="*/ 0 w 5880100"/>
              <a:gd name="connsiteY3" fmla="*/ 5880100 h 5880100"/>
              <a:gd name="connsiteX4" fmla="*/ 0 w 5880100"/>
              <a:gd name="connsiteY4" fmla="*/ 0 h 5880100"/>
              <a:gd name="connsiteX0" fmla="*/ 0 w 6615112"/>
              <a:gd name="connsiteY0" fmla="*/ 0 h 6615112"/>
              <a:gd name="connsiteX1" fmla="*/ 5880100 w 6615112"/>
              <a:gd name="connsiteY1" fmla="*/ 0 h 6615112"/>
              <a:gd name="connsiteX2" fmla="*/ 5880100 w 6615112"/>
              <a:gd name="connsiteY2" fmla="*/ 5880100 h 6615112"/>
              <a:gd name="connsiteX3" fmla="*/ 0 w 6615112"/>
              <a:gd name="connsiteY3" fmla="*/ 5880100 h 6615112"/>
              <a:gd name="connsiteX4" fmla="*/ 0 w 6615112"/>
              <a:gd name="connsiteY4" fmla="*/ 0 h 6615112"/>
              <a:gd name="connsiteX0" fmla="*/ 0 w 6145189"/>
              <a:gd name="connsiteY0" fmla="*/ 0 h 6082525"/>
              <a:gd name="connsiteX1" fmla="*/ 5880100 w 6145189"/>
              <a:gd name="connsiteY1" fmla="*/ 0 h 6082525"/>
              <a:gd name="connsiteX2" fmla="*/ 3898900 w 6145189"/>
              <a:gd name="connsiteY2" fmla="*/ 3035300 h 6082525"/>
              <a:gd name="connsiteX3" fmla="*/ 0 w 6145189"/>
              <a:gd name="connsiteY3" fmla="*/ 5880100 h 6082525"/>
              <a:gd name="connsiteX4" fmla="*/ 0 w 6145189"/>
              <a:gd name="connsiteY4" fmla="*/ 0 h 6082525"/>
              <a:gd name="connsiteX0" fmla="*/ 0 w 6085854"/>
              <a:gd name="connsiteY0" fmla="*/ 0 h 6135502"/>
              <a:gd name="connsiteX1" fmla="*/ 5880100 w 6085854"/>
              <a:gd name="connsiteY1" fmla="*/ 0 h 6135502"/>
              <a:gd name="connsiteX2" fmla="*/ 3898900 w 6085854"/>
              <a:gd name="connsiteY2" fmla="*/ 3035300 h 6135502"/>
              <a:gd name="connsiteX3" fmla="*/ 0 w 6085854"/>
              <a:gd name="connsiteY3" fmla="*/ 5880100 h 6135502"/>
              <a:gd name="connsiteX4" fmla="*/ 0 w 6085854"/>
              <a:gd name="connsiteY4" fmla="*/ 0 h 6135502"/>
              <a:gd name="connsiteX0" fmla="*/ 0 w 6113652"/>
              <a:gd name="connsiteY0" fmla="*/ 0 h 6259192"/>
              <a:gd name="connsiteX1" fmla="*/ 5880100 w 6113652"/>
              <a:gd name="connsiteY1" fmla="*/ 0 h 6259192"/>
              <a:gd name="connsiteX2" fmla="*/ 4318000 w 6113652"/>
              <a:gd name="connsiteY2" fmla="*/ 4038600 h 6259192"/>
              <a:gd name="connsiteX3" fmla="*/ 0 w 6113652"/>
              <a:gd name="connsiteY3" fmla="*/ 5880100 h 6259192"/>
              <a:gd name="connsiteX4" fmla="*/ 0 w 6113652"/>
              <a:gd name="connsiteY4" fmla="*/ 0 h 6259192"/>
              <a:gd name="connsiteX0" fmla="*/ 0 w 6124861"/>
              <a:gd name="connsiteY0" fmla="*/ 0 h 6340446"/>
              <a:gd name="connsiteX1" fmla="*/ 5880100 w 6124861"/>
              <a:gd name="connsiteY1" fmla="*/ 0 h 6340446"/>
              <a:gd name="connsiteX2" fmla="*/ 4318000 w 6124861"/>
              <a:gd name="connsiteY2" fmla="*/ 4038600 h 6340446"/>
              <a:gd name="connsiteX3" fmla="*/ 0 w 6124861"/>
              <a:gd name="connsiteY3" fmla="*/ 5880100 h 6340446"/>
              <a:gd name="connsiteX4" fmla="*/ 0 w 6124861"/>
              <a:gd name="connsiteY4" fmla="*/ 0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1" h="6340446">
                <a:moveTo>
                  <a:pt x="0" y="0"/>
                </a:moveTo>
                <a:lnTo>
                  <a:pt x="5880100" y="0"/>
                </a:lnTo>
                <a:cubicBezTo>
                  <a:pt x="6860117" y="980017"/>
                  <a:pt x="4599517" y="1788583"/>
                  <a:pt x="4318000" y="4038600"/>
                </a:cubicBezTo>
                <a:cubicBezTo>
                  <a:pt x="4036483" y="6288617"/>
                  <a:pt x="980017" y="6860117"/>
                  <a:pt x="0" y="5880100"/>
                </a:cubicBez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93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48C3A-3BE4-449B-9526-6C739FAA24E5}"/>
              </a:ext>
            </a:extLst>
          </p:cNvPr>
          <p:cNvSpPr>
            <a:spLocks noGrp="1"/>
          </p:cNvSpPr>
          <p:nvPr>
            <p:ph type="title"/>
          </p:nvPr>
        </p:nvSpPr>
        <p:spPr>
          <a:xfrm>
            <a:off x="609600" y="320880"/>
            <a:ext cx="10972800" cy="775612"/>
          </a:xfrm>
        </p:spPr>
        <p:txBody>
          <a:bodyPr/>
          <a:lstStyle/>
          <a:p>
            <a:r>
              <a:rPr lang="en-US" dirty="0"/>
              <a:t>Agenda</a:t>
            </a:r>
            <a:endParaRPr lang="en-AU" dirty="0"/>
          </a:p>
        </p:txBody>
      </p:sp>
      <p:sp>
        <p:nvSpPr>
          <p:cNvPr id="4" name="Slide Number Placeholder 3">
            <a:extLst>
              <a:ext uri="{FF2B5EF4-FFF2-40B4-BE49-F238E27FC236}">
                <a16:creationId xmlns:a16="http://schemas.microsoft.com/office/drawing/2014/main" id="{C886EBC6-DD61-4058-85A0-00BAE227DC2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3</a:t>
            </a:fld>
            <a:endParaRPr lang="en-US" dirty="0"/>
          </a:p>
        </p:txBody>
      </p:sp>
      <p:sp>
        <p:nvSpPr>
          <p:cNvPr id="7" name="Rectangle 6">
            <a:extLst>
              <a:ext uri="{FF2B5EF4-FFF2-40B4-BE49-F238E27FC236}">
                <a16:creationId xmlns:a16="http://schemas.microsoft.com/office/drawing/2014/main" id="{B920A3E8-FD85-47C5-976D-2FF6C497DD2C}"/>
              </a:ext>
            </a:extLst>
          </p:cNvPr>
          <p:cNvSpPr/>
          <p:nvPr/>
        </p:nvSpPr>
        <p:spPr>
          <a:xfrm>
            <a:off x="716231" y="1233423"/>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01</a:t>
            </a:r>
          </a:p>
        </p:txBody>
      </p:sp>
      <p:sp>
        <p:nvSpPr>
          <p:cNvPr id="9" name="Rectangle 8">
            <a:extLst>
              <a:ext uri="{FF2B5EF4-FFF2-40B4-BE49-F238E27FC236}">
                <a16:creationId xmlns:a16="http://schemas.microsoft.com/office/drawing/2014/main" id="{217D4DEA-2CE5-4DEA-9FF4-A890873292B2}"/>
              </a:ext>
            </a:extLst>
          </p:cNvPr>
          <p:cNvSpPr/>
          <p:nvPr/>
        </p:nvSpPr>
        <p:spPr>
          <a:xfrm>
            <a:off x="661485" y="243562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02</a:t>
            </a:r>
          </a:p>
        </p:txBody>
      </p:sp>
      <p:sp>
        <p:nvSpPr>
          <p:cNvPr id="11" name="Rectangle 10">
            <a:extLst>
              <a:ext uri="{FF2B5EF4-FFF2-40B4-BE49-F238E27FC236}">
                <a16:creationId xmlns:a16="http://schemas.microsoft.com/office/drawing/2014/main" id="{1CC61376-D2B8-4356-ABB2-094894314673}"/>
              </a:ext>
            </a:extLst>
          </p:cNvPr>
          <p:cNvSpPr/>
          <p:nvPr/>
        </p:nvSpPr>
        <p:spPr>
          <a:xfrm>
            <a:off x="716231" y="5046626"/>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04</a:t>
            </a:r>
          </a:p>
        </p:txBody>
      </p:sp>
      <p:sp>
        <p:nvSpPr>
          <p:cNvPr id="12" name="Rectangle 11">
            <a:extLst>
              <a:ext uri="{FF2B5EF4-FFF2-40B4-BE49-F238E27FC236}">
                <a16:creationId xmlns:a16="http://schemas.microsoft.com/office/drawing/2014/main" id="{593096DF-031E-48E8-931A-30C26548FCC2}"/>
              </a:ext>
            </a:extLst>
          </p:cNvPr>
          <p:cNvSpPr/>
          <p:nvPr/>
        </p:nvSpPr>
        <p:spPr>
          <a:xfrm>
            <a:off x="6886622" y="1249281"/>
            <a:ext cx="90688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06</a:t>
            </a:r>
          </a:p>
        </p:txBody>
      </p:sp>
      <p:grpSp>
        <p:nvGrpSpPr>
          <p:cNvPr id="13" name="Group 12">
            <a:extLst>
              <a:ext uri="{FF2B5EF4-FFF2-40B4-BE49-F238E27FC236}">
                <a16:creationId xmlns:a16="http://schemas.microsoft.com/office/drawing/2014/main" id="{FCCE1589-110E-427F-B3ED-EA1F9D3A7773}"/>
              </a:ext>
            </a:extLst>
          </p:cNvPr>
          <p:cNvGrpSpPr/>
          <p:nvPr/>
        </p:nvGrpSpPr>
        <p:grpSpPr>
          <a:xfrm>
            <a:off x="1983873" y="1366902"/>
            <a:ext cx="1564216" cy="735824"/>
            <a:chOff x="3598334" y="1444620"/>
            <a:chExt cx="6745816" cy="735824"/>
          </a:xfrm>
        </p:grpSpPr>
        <p:sp>
          <p:nvSpPr>
            <p:cNvPr id="14" name="Rectangle 13">
              <a:extLst>
                <a:ext uri="{FF2B5EF4-FFF2-40B4-BE49-F238E27FC236}">
                  <a16:creationId xmlns:a16="http://schemas.microsoft.com/office/drawing/2014/main" id="{A824489A-4E72-45F3-9BC1-63C5342A253F}"/>
                </a:ext>
              </a:extLst>
            </p:cNvPr>
            <p:cNvSpPr/>
            <p:nvPr/>
          </p:nvSpPr>
          <p:spPr>
            <a:xfrm>
              <a:off x="3598334" y="1444620"/>
              <a:ext cx="6256866" cy="276999"/>
            </a:xfrm>
            <a:prstGeom prst="rect">
              <a:avLst/>
            </a:prstGeom>
          </p:spPr>
          <p:txBody>
            <a:bodyPr wrap="square" lIns="0" tIns="0" rIns="0" bIns="0">
              <a:spAutoFit/>
            </a:bodyPr>
            <a:lstStyle/>
            <a:p>
              <a:r>
                <a:rPr lang="en-US" b="1" dirty="0"/>
                <a:t>Background</a:t>
              </a:r>
            </a:p>
          </p:txBody>
        </p:sp>
        <p:sp>
          <p:nvSpPr>
            <p:cNvPr id="15" name="Rectangle 14">
              <a:extLst>
                <a:ext uri="{FF2B5EF4-FFF2-40B4-BE49-F238E27FC236}">
                  <a16:creationId xmlns:a16="http://schemas.microsoft.com/office/drawing/2014/main" id="{D32777AB-7A62-44C4-AEE4-30CFE3C51AD4}"/>
                </a:ext>
              </a:extLst>
            </p:cNvPr>
            <p:cNvSpPr/>
            <p:nvPr/>
          </p:nvSpPr>
          <p:spPr>
            <a:xfrm>
              <a:off x="3765145" y="1738902"/>
              <a:ext cx="6579005" cy="441542"/>
            </a:xfrm>
            <a:prstGeom prst="rect">
              <a:avLst/>
            </a:prstGeom>
          </p:spPr>
          <p:txBody>
            <a:bodyPr wrap="square" lIns="0" tIns="0" rIns="0" bIns="0">
              <a:spAutoFit/>
            </a:bodyPr>
            <a:lstStyle/>
            <a:p>
              <a:r>
                <a:rPr lang="en-US" sz="1400" dirty="0"/>
                <a:t>Context on the business objective</a:t>
              </a:r>
            </a:p>
          </p:txBody>
        </p:sp>
      </p:grpSp>
      <p:grpSp>
        <p:nvGrpSpPr>
          <p:cNvPr id="16" name="Group 15">
            <a:extLst>
              <a:ext uri="{FF2B5EF4-FFF2-40B4-BE49-F238E27FC236}">
                <a16:creationId xmlns:a16="http://schemas.microsoft.com/office/drawing/2014/main" id="{E79E4688-4128-4AF1-ACA3-A4A65B93F37E}"/>
              </a:ext>
            </a:extLst>
          </p:cNvPr>
          <p:cNvGrpSpPr/>
          <p:nvPr/>
        </p:nvGrpSpPr>
        <p:grpSpPr>
          <a:xfrm>
            <a:off x="1887329" y="2517070"/>
            <a:ext cx="2270763" cy="745387"/>
            <a:chOff x="2691511" y="1435057"/>
            <a:chExt cx="7163689" cy="745387"/>
          </a:xfrm>
        </p:grpSpPr>
        <p:sp>
          <p:nvSpPr>
            <p:cNvPr id="17" name="Rectangle 16">
              <a:extLst>
                <a:ext uri="{FF2B5EF4-FFF2-40B4-BE49-F238E27FC236}">
                  <a16:creationId xmlns:a16="http://schemas.microsoft.com/office/drawing/2014/main" id="{CCF05F0B-F462-4432-B8AA-5AB2E309BC19}"/>
                </a:ext>
              </a:extLst>
            </p:cNvPr>
            <p:cNvSpPr/>
            <p:nvPr/>
          </p:nvSpPr>
          <p:spPr>
            <a:xfrm>
              <a:off x="2691511" y="1435057"/>
              <a:ext cx="6256866" cy="276999"/>
            </a:xfrm>
            <a:prstGeom prst="rect">
              <a:avLst/>
            </a:prstGeom>
          </p:spPr>
          <p:txBody>
            <a:bodyPr wrap="square" lIns="0" tIns="0" rIns="0" bIns="0">
              <a:spAutoFit/>
            </a:bodyPr>
            <a:lstStyle/>
            <a:p>
              <a:r>
                <a:rPr lang="en-US" b="1" dirty="0"/>
                <a:t>Business objective</a:t>
              </a:r>
            </a:p>
          </p:txBody>
        </p:sp>
        <p:sp>
          <p:nvSpPr>
            <p:cNvPr id="18" name="Rectangle 17">
              <a:extLst>
                <a:ext uri="{FF2B5EF4-FFF2-40B4-BE49-F238E27FC236}">
                  <a16:creationId xmlns:a16="http://schemas.microsoft.com/office/drawing/2014/main" id="{3D54B8C1-27C2-45C0-AABB-F8AF60EEC776}"/>
                </a:ext>
              </a:extLst>
            </p:cNvPr>
            <p:cNvSpPr/>
            <p:nvPr/>
          </p:nvSpPr>
          <p:spPr>
            <a:xfrm>
              <a:off x="3598334" y="1749557"/>
              <a:ext cx="6256866" cy="430887"/>
            </a:xfrm>
            <a:prstGeom prst="rect">
              <a:avLst/>
            </a:prstGeom>
          </p:spPr>
          <p:txBody>
            <a:bodyPr wrap="square" lIns="0" tIns="0" rIns="0" bIns="0">
              <a:spAutoFit/>
            </a:bodyPr>
            <a:lstStyle/>
            <a:p>
              <a:r>
                <a:rPr lang="en-US" sz="1400" dirty="0"/>
                <a:t>Describe the problem statement</a:t>
              </a:r>
            </a:p>
          </p:txBody>
        </p:sp>
      </p:grpSp>
      <p:grpSp>
        <p:nvGrpSpPr>
          <p:cNvPr id="19" name="Group 18">
            <a:extLst>
              <a:ext uri="{FF2B5EF4-FFF2-40B4-BE49-F238E27FC236}">
                <a16:creationId xmlns:a16="http://schemas.microsoft.com/office/drawing/2014/main" id="{14725DD2-09F0-4710-9692-5C8B10934764}"/>
              </a:ext>
            </a:extLst>
          </p:cNvPr>
          <p:cNvGrpSpPr/>
          <p:nvPr/>
        </p:nvGrpSpPr>
        <p:grpSpPr>
          <a:xfrm>
            <a:off x="8175186" y="2528761"/>
            <a:ext cx="2783416" cy="782888"/>
            <a:chOff x="3598334" y="1397556"/>
            <a:chExt cx="6256866" cy="782888"/>
          </a:xfrm>
        </p:grpSpPr>
        <p:sp>
          <p:nvSpPr>
            <p:cNvPr id="20" name="Rectangle 19">
              <a:extLst>
                <a:ext uri="{FF2B5EF4-FFF2-40B4-BE49-F238E27FC236}">
                  <a16:creationId xmlns:a16="http://schemas.microsoft.com/office/drawing/2014/main" id="{48D1D8C1-34D4-4245-9449-9C073194EF04}"/>
                </a:ext>
              </a:extLst>
            </p:cNvPr>
            <p:cNvSpPr/>
            <p:nvPr/>
          </p:nvSpPr>
          <p:spPr>
            <a:xfrm>
              <a:off x="3598334" y="1397556"/>
              <a:ext cx="6256866" cy="276999"/>
            </a:xfrm>
            <a:prstGeom prst="rect">
              <a:avLst/>
            </a:prstGeom>
          </p:spPr>
          <p:txBody>
            <a:bodyPr wrap="square" lIns="0" tIns="0" rIns="0" bIns="0">
              <a:spAutoFit/>
            </a:bodyPr>
            <a:lstStyle/>
            <a:p>
              <a:r>
                <a:rPr lang="en-US" b="1" dirty="0"/>
                <a:t>Data Exploration</a:t>
              </a:r>
            </a:p>
          </p:txBody>
        </p:sp>
        <p:sp>
          <p:nvSpPr>
            <p:cNvPr id="21" name="Rectangle 20">
              <a:extLst>
                <a:ext uri="{FF2B5EF4-FFF2-40B4-BE49-F238E27FC236}">
                  <a16:creationId xmlns:a16="http://schemas.microsoft.com/office/drawing/2014/main" id="{730B5707-3B0E-41A7-B500-BFE1770AD437}"/>
                </a:ext>
              </a:extLst>
            </p:cNvPr>
            <p:cNvSpPr/>
            <p:nvPr/>
          </p:nvSpPr>
          <p:spPr>
            <a:xfrm>
              <a:off x="3598334" y="1749557"/>
              <a:ext cx="6256866" cy="430887"/>
            </a:xfrm>
            <a:prstGeom prst="rect">
              <a:avLst/>
            </a:prstGeom>
          </p:spPr>
          <p:txBody>
            <a:bodyPr wrap="square" lIns="0" tIns="0" rIns="0" bIns="0">
              <a:spAutoFit/>
            </a:bodyPr>
            <a:lstStyle/>
            <a:p>
              <a:r>
                <a:rPr lang="en-US" sz="1400" dirty="0"/>
                <a:t>Data</a:t>
              </a:r>
            </a:p>
            <a:p>
              <a:r>
                <a:rPr lang="en-US" sz="1400" dirty="0"/>
                <a:t>Visualizations</a:t>
              </a:r>
            </a:p>
          </p:txBody>
        </p:sp>
      </p:grpSp>
      <p:grpSp>
        <p:nvGrpSpPr>
          <p:cNvPr id="22" name="Group 21">
            <a:extLst>
              <a:ext uri="{FF2B5EF4-FFF2-40B4-BE49-F238E27FC236}">
                <a16:creationId xmlns:a16="http://schemas.microsoft.com/office/drawing/2014/main" id="{390E2A87-06A0-4232-A5FD-791B47A5ED57}"/>
              </a:ext>
            </a:extLst>
          </p:cNvPr>
          <p:cNvGrpSpPr/>
          <p:nvPr/>
        </p:nvGrpSpPr>
        <p:grpSpPr>
          <a:xfrm>
            <a:off x="1979513" y="4997535"/>
            <a:ext cx="2420045" cy="997586"/>
            <a:chOff x="-11741809" y="7311862"/>
            <a:chExt cx="6378648" cy="997586"/>
          </a:xfrm>
        </p:grpSpPr>
        <p:sp>
          <p:nvSpPr>
            <p:cNvPr id="23" name="Rectangle 22">
              <a:extLst>
                <a:ext uri="{FF2B5EF4-FFF2-40B4-BE49-F238E27FC236}">
                  <a16:creationId xmlns:a16="http://schemas.microsoft.com/office/drawing/2014/main" id="{BE12DC1F-BB91-405F-BA6E-EAF7A46AABAB}"/>
                </a:ext>
              </a:extLst>
            </p:cNvPr>
            <p:cNvSpPr/>
            <p:nvPr/>
          </p:nvSpPr>
          <p:spPr>
            <a:xfrm>
              <a:off x="-11620027" y="7311862"/>
              <a:ext cx="6256866" cy="553998"/>
            </a:xfrm>
            <a:prstGeom prst="rect">
              <a:avLst/>
            </a:prstGeom>
          </p:spPr>
          <p:txBody>
            <a:bodyPr wrap="square" lIns="0" tIns="0" rIns="0" bIns="0">
              <a:spAutoFit/>
            </a:bodyPr>
            <a:lstStyle/>
            <a:p>
              <a:r>
                <a:rPr lang="en-US" b="1" dirty="0"/>
                <a:t>Data Preparation and Preprocessing</a:t>
              </a:r>
            </a:p>
          </p:txBody>
        </p:sp>
        <p:sp>
          <p:nvSpPr>
            <p:cNvPr id="24" name="Rectangle 23">
              <a:extLst>
                <a:ext uri="{FF2B5EF4-FFF2-40B4-BE49-F238E27FC236}">
                  <a16:creationId xmlns:a16="http://schemas.microsoft.com/office/drawing/2014/main" id="{21CE46DD-39EF-41DE-BA2C-347E1F433F3B}"/>
                </a:ext>
              </a:extLst>
            </p:cNvPr>
            <p:cNvSpPr/>
            <p:nvPr/>
          </p:nvSpPr>
          <p:spPr>
            <a:xfrm>
              <a:off x="-11741809" y="7878561"/>
              <a:ext cx="6256866" cy="430887"/>
            </a:xfrm>
            <a:prstGeom prst="rect">
              <a:avLst/>
            </a:prstGeom>
          </p:spPr>
          <p:txBody>
            <a:bodyPr wrap="square" lIns="0" tIns="0" rIns="0" bIns="0">
              <a:spAutoFit/>
            </a:bodyPr>
            <a:lstStyle/>
            <a:p>
              <a:r>
                <a:rPr lang="en-US" sz="1400" dirty="0"/>
                <a:t>Cleaning the data, Imputation of the data</a:t>
              </a:r>
            </a:p>
          </p:txBody>
        </p:sp>
      </p:grpSp>
      <p:sp>
        <p:nvSpPr>
          <p:cNvPr id="36" name="Rectangle 35">
            <a:extLst>
              <a:ext uri="{FF2B5EF4-FFF2-40B4-BE49-F238E27FC236}">
                <a16:creationId xmlns:a16="http://schemas.microsoft.com/office/drawing/2014/main" id="{997349B2-788B-4988-92C7-C366C9E0C2B6}"/>
              </a:ext>
            </a:extLst>
          </p:cNvPr>
          <p:cNvSpPr/>
          <p:nvPr/>
        </p:nvSpPr>
        <p:spPr>
          <a:xfrm>
            <a:off x="6886622" y="2427753"/>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07</a:t>
            </a:r>
          </a:p>
        </p:txBody>
      </p:sp>
      <p:sp>
        <p:nvSpPr>
          <p:cNvPr id="37" name="Rectangle 36">
            <a:extLst>
              <a:ext uri="{FF2B5EF4-FFF2-40B4-BE49-F238E27FC236}">
                <a16:creationId xmlns:a16="http://schemas.microsoft.com/office/drawing/2014/main" id="{229EF517-9B65-4425-A41B-AC7AA5DA3D7F}"/>
              </a:ext>
            </a:extLst>
          </p:cNvPr>
          <p:cNvSpPr/>
          <p:nvPr/>
        </p:nvSpPr>
        <p:spPr>
          <a:xfrm>
            <a:off x="6886622" y="3638640"/>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08</a:t>
            </a:r>
          </a:p>
        </p:txBody>
      </p:sp>
      <p:grpSp>
        <p:nvGrpSpPr>
          <p:cNvPr id="40" name="Group 39">
            <a:extLst>
              <a:ext uri="{FF2B5EF4-FFF2-40B4-BE49-F238E27FC236}">
                <a16:creationId xmlns:a16="http://schemas.microsoft.com/office/drawing/2014/main" id="{6FD55CA2-805F-42DC-8B9E-64B90DDFCF4B}"/>
              </a:ext>
            </a:extLst>
          </p:cNvPr>
          <p:cNvGrpSpPr/>
          <p:nvPr/>
        </p:nvGrpSpPr>
        <p:grpSpPr>
          <a:xfrm>
            <a:off x="8021198" y="1184757"/>
            <a:ext cx="2681816" cy="1011731"/>
            <a:chOff x="3759115" y="-675159"/>
            <a:chExt cx="6745816" cy="1011731"/>
          </a:xfrm>
        </p:grpSpPr>
        <p:sp>
          <p:nvSpPr>
            <p:cNvPr id="41" name="Rectangle 40">
              <a:extLst>
                <a:ext uri="{FF2B5EF4-FFF2-40B4-BE49-F238E27FC236}">
                  <a16:creationId xmlns:a16="http://schemas.microsoft.com/office/drawing/2014/main" id="{370FE743-FD34-4354-A822-FD0A30A361DD}"/>
                </a:ext>
              </a:extLst>
            </p:cNvPr>
            <p:cNvSpPr/>
            <p:nvPr/>
          </p:nvSpPr>
          <p:spPr>
            <a:xfrm>
              <a:off x="4003591" y="-675159"/>
              <a:ext cx="6256867" cy="276999"/>
            </a:xfrm>
            <a:prstGeom prst="rect">
              <a:avLst/>
            </a:prstGeom>
          </p:spPr>
          <p:txBody>
            <a:bodyPr wrap="square" lIns="0" tIns="0" rIns="0" bIns="0">
              <a:spAutoFit/>
            </a:bodyPr>
            <a:lstStyle/>
            <a:p>
              <a:endParaRPr lang="en-US" b="1" dirty="0"/>
            </a:p>
          </p:txBody>
        </p:sp>
        <p:sp>
          <p:nvSpPr>
            <p:cNvPr id="42" name="Rectangle 41">
              <a:extLst>
                <a:ext uri="{FF2B5EF4-FFF2-40B4-BE49-F238E27FC236}">
                  <a16:creationId xmlns:a16="http://schemas.microsoft.com/office/drawing/2014/main" id="{94C4DD40-007B-4F92-84D0-378C47D2A2EA}"/>
                </a:ext>
              </a:extLst>
            </p:cNvPr>
            <p:cNvSpPr/>
            <p:nvPr/>
          </p:nvSpPr>
          <p:spPr>
            <a:xfrm>
              <a:off x="3759115" y="-94315"/>
              <a:ext cx="6745816" cy="430887"/>
            </a:xfrm>
            <a:prstGeom prst="rect">
              <a:avLst/>
            </a:prstGeom>
          </p:spPr>
          <p:txBody>
            <a:bodyPr wrap="square" lIns="0" tIns="0" rIns="0" bIns="0">
              <a:spAutoFit/>
            </a:bodyPr>
            <a:lstStyle/>
            <a:p>
              <a:r>
                <a:rPr lang="en-US" sz="1400" dirty="0"/>
                <a:t>Topic modeling and sentiment Analysis </a:t>
              </a:r>
            </a:p>
          </p:txBody>
        </p:sp>
      </p:grpSp>
      <p:grpSp>
        <p:nvGrpSpPr>
          <p:cNvPr id="43" name="Group 42">
            <a:extLst>
              <a:ext uri="{FF2B5EF4-FFF2-40B4-BE49-F238E27FC236}">
                <a16:creationId xmlns:a16="http://schemas.microsoft.com/office/drawing/2014/main" id="{A7EF641B-FAE7-4976-8804-741C85FFE571}"/>
              </a:ext>
            </a:extLst>
          </p:cNvPr>
          <p:cNvGrpSpPr/>
          <p:nvPr/>
        </p:nvGrpSpPr>
        <p:grpSpPr>
          <a:xfrm>
            <a:off x="8123023" y="3784145"/>
            <a:ext cx="1983316" cy="736148"/>
            <a:chOff x="3999902" y="2320450"/>
            <a:chExt cx="6256866" cy="445054"/>
          </a:xfrm>
        </p:grpSpPr>
        <p:sp>
          <p:nvSpPr>
            <p:cNvPr id="44" name="Rectangle 43">
              <a:extLst>
                <a:ext uri="{FF2B5EF4-FFF2-40B4-BE49-F238E27FC236}">
                  <a16:creationId xmlns:a16="http://schemas.microsoft.com/office/drawing/2014/main" id="{738CAA26-D74C-42AD-B993-89790A2D5A8E}"/>
                </a:ext>
              </a:extLst>
            </p:cNvPr>
            <p:cNvSpPr/>
            <p:nvPr/>
          </p:nvSpPr>
          <p:spPr>
            <a:xfrm>
              <a:off x="3999902" y="2320450"/>
              <a:ext cx="6256866" cy="167466"/>
            </a:xfrm>
            <a:prstGeom prst="rect">
              <a:avLst/>
            </a:prstGeom>
          </p:spPr>
          <p:txBody>
            <a:bodyPr wrap="square" lIns="0" tIns="0" rIns="0" bIns="0">
              <a:spAutoFit/>
            </a:bodyPr>
            <a:lstStyle/>
            <a:p>
              <a:r>
                <a:rPr lang="en-US" b="1" dirty="0"/>
                <a:t>Results</a:t>
              </a:r>
            </a:p>
          </p:txBody>
        </p:sp>
        <p:sp>
          <p:nvSpPr>
            <p:cNvPr id="45" name="Rectangle 44">
              <a:extLst>
                <a:ext uri="{FF2B5EF4-FFF2-40B4-BE49-F238E27FC236}">
                  <a16:creationId xmlns:a16="http://schemas.microsoft.com/office/drawing/2014/main" id="{E2FCA2E3-B634-4404-AEDA-7C0F9AF4977E}"/>
                </a:ext>
              </a:extLst>
            </p:cNvPr>
            <p:cNvSpPr/>
            <p:nvPr/>
          </p:nvSpPr>
          <p:spPr>
            <a:xfrm>
              <a:off x="3999902" y="2635253"/>
              <a:ext cx="6256866" cy="130251"/>
            </a:xfrm>
            <a:prstGeom prst="rect">
              <a:avLst/>
            </a:prstGeom>
          </p:spPr>
          <p:txBody>
            <a:bodyPr wrap="square" lIns="0" tIns="0" rIns="0" bIns="0">
              <a:spAutoFit/>
            </a:bodyPr>
            <a:lstStyle/>
            <a:p>
              <a:endParaRPr lang="en-US" sz="1400" dirty="0"/>
            </a:p>
          </p:txBody>
        </p:sp>
      </p:grpSp>
      <p:sp>
        <p:nvSpPr>
          <p:cNvPr id="52" name="Rectangle 51">
            <a:extLst>
              <a:ext uri="{FF2B5EF4-FFF2-40B4-BE49-F238E27FC236}">
                <a16:creationId xmlns:a16="http://schemas.microsoft.com/office/drawing/2014/main" id="{5695E36F-338D-4CFE-8AD9-F911730D4713}"/>
              </a:ext>
            </a:extLst>
          </p:cNvPr>
          <p:cNvSpPr/>
          <p:nvPr/>
        </p:nvSpPr>
        <p:spPr>
          <a:xfrm>
            <a:off x="6879102" y="5151519"/>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09</a:t>
            </a:r>
          </a:p>
        </p:txBody>
      </p:sp>
      <p:grpSp>
        <p:nvGrpSpPr>
          <p:cNvPr id="53" name="Group 52">
            <a:extLst>
              <a:ext uri="{FF2B5EF4-FFF2-40B4-BE49-F238E27FC236}">
                <a16:creationId xmlns:a16="http://schemas.microsoft.com/office/drawing/2014/main" id="{05D2004A-68E8-4BC7-A6F0-2CB260C90364}"/>
              </a:ext>
            </a:extLst>
          </p:cNvPr>
          <p:cNvGrpSpPr/>
          <p:nvPr/>
        </p:nvGrpSpPr>
        <p:grpSpPr>
          <a:xfrm>
            <a:off x="7894475" y="4260042"/>
            <a:ext cx="2274972" cy="1267107"/>
            <a:chOff x="3598334" y="1749557"/>
            <a:chExt cx="7176968" cy="1267107"/>
          </a:xfrm>
        </p:grpSpPr>
        <p:sp>
          <p:nvSpPr>
            <p:cNvPr id="54" name="Rectangle 53">
              <a:extLst>
                <a:ext uri="{FF2B5EF4-FFF2-40B4-BE49-F238E27FC236}">
                  <a16:creationId xmlns:a16="http://schemas.microsoft.com/office/drawing/2014/main" id="{B593B2E4-6C82-4EC9-8F73-FC680B0B464B}"/>
                </a:ext>
              </a:extLst>
            </p:cNvPr>
            <p:cNvSpPr/>
            <p:nvPr/>
          </p:nvSpPr>
          <p:spPr>
            <a:xfrm>
              <a:off x="4518436" y="2739665"/>
              <a:ext cx="6256866" cy="276999"/>
            </a:xfrm>
            <a:prstGeom prst="rect">
              <a:avLst/>
            </a:prstGeom>
          </p:spPr>
          <p:txBody>
            <a:bodyPr wrap="square" lIns="0" tIns="0" rIns="0" bIns="0">
              <a:spAutoFit/>
            </a:bodyPr>
            <a:lstStyle/>
            <a:p>
              <a:r>
                <a:rPr lang="en-US" b="1" dirty="0"/>
                <a:t>Summary</a:t>
              </a:r>
            </a:p>
          </p:txBody>
        </p:sp>
        <p:sp>
          <p:nvSpPr>
            <p:cNvPr id="55" name="Rectangle 54">
              <a:extLst>
                <a:ext uri="{FF2B5EF4-FFF2-40B4-BE49-F238E27FC236}">
                  <a16:creationId xmlns:a16="http://schemas.microsoft.com/office/drawing/2014/main" id="{389E54C1-6671-45DC-9FE8-E91BB6BADB33}"/>
                </a:ext>
              </a:extLst>
            </p:cNvPr>
            <p:cNvSpPr/>
            <p:nvPr/>
          </p:nvSpPr>
          <p:spPr>
            <a:xfrm>
              <a:off x="3598334" y="1749557"/>
              <a:ext cx="6256866" cy="215444"/>
            </a:xfrm>
            <a:prstGeom prst="rect">
              <a:avLst/>
            </a:prstGeom>
          </p:spPr>
          <p:txBody>
            <a:bodyPr wrap="square" lIns="0" tIns="0" rIns="0" bIns="0">
              <a:spAutoFit/>
            </a:bodyPr>
            <a:lstStyle/>
            <a:p>
              <a:endParaRPr lang="en-US" sz="1400" dirty="0"/>
            </a:p>
          </p:txBody>
        </p:sp>
      </p:grpSp>
      <p:sp>
        <p:nvSpPr>
          <p:cNvPr id="32" name="Rectangle 31">
            <a:extLst>
              <a:ext uri="{FF2B5EF4-FFF2-40B4-BE49-F238E27FC236}">
                <a16:creationId xmlns:a16="http://schemas.microsoft.com/office/drawing/2014/main" id="{7281ACB1-75A5-49A7-A5E0-16A1567192F5}"/>
              </a:ext>
            </a:extLst>
          </p:cNvPr>
          <p:cNvSpPr/>
          <p:nvPr/>
        </p:nvSpPr>
        <p:spPr>
          <a:xfrm>
            <a:off x="648250" y="3707490"/>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03</a:t>
            </a:r>
          </a:p>
        </p:txBody>
      </p:sp>
      <p:grpSp>
        <p:nvGrpSpPr>
          <p:cNvPr id="33" name="Group 32">
            <a:extLst>
              <a:ext uri="{FF2B5EF4-FFF2-40B4-BE49-F238E27FC236}">
                <a16:creationId xmlns:a16="http://schemas.microsoft.com/office/drawing/2014/main" id="{C08D2994-FED2-4F84-BAF4-AB3855D3F1A3}"/>
              </a:ext>
            </a:extLst>
          </p:cNvPr>
          <p:cNvGrpSpPr/>
          <p:nvPr/>
        </p:nvGrpSpPr>
        <p:grpSpPr>
          <a:xfrm>
            <a:off x="2093784" y="3739662"/>
            <a:ext cx="1983316" cy="520381"/>
            <a:chOff x="3598334" y="1444620"/>
            <a:chExt cx="6256866" cy="520381"/>
          </a:xfrm>
        </p:grpSpPr>
        <p:sp>
          <p:nvSpPr>
            <p:cNvPr id="34" name="Rectangle 33">
              <a:extLst>
                <a:ext uri="{FF2B5EF4-FFF2-40B4-BE49-F238E27FC236}">
                  <a16:creationId xmlns:a16="http://schemas.microsoft.com/office/drawing/2014/main" id="{3FCA82CE-383E-45CE-A225-CC686F1A6D93}"/>
                </a:ext>
              </a:extLst>
            </p:cNvPr>
            <p:cNvSpPr/>
            <p:nvPr/>
          </p:nvSpPr>
          <p:spPr>
            <a:xfrm>
              <a:off x="3598334" y="1444620"/>
              <a:ext cx="6256866" cy="276999"/>
            </a:xfrm>
            <a:prstGeom prst="rect">
              <a:avLst/>
            </a:prstGeom>
          </p:spPr>
          <p:txBody>
            <a:bodyPr wrap="square" lIns="0" tIns="0" rIns="0" bIns="0">
              <a:spAutoFit/>
            </a:bodyPr>
            <a:lstStyle/>
            <a:p>
              <a:r>
                <a:rPr lang="en-US" b="1" dirty="0"/>
                <a:t>Data Pipeline</a:t>
              </a:r>
            </a:p>
          </p:txBody>
        </p:sp>
        <p:sp>
          <p:nvSpPr>
            <p:cNvPr id="35" name="Rectangle 34">
              <a:extLst>
                <a:ext uri="{FF2B5EF4-FFF2-40B4-BE49-F238E27FC236}">
                  <a16:creationId xmlns:a16="http://schemas.microsoft.com/office/drawing/2014/main" id="{284EDC0B-0518-404F-8CF8-FDE6F2055ED4}"/>
                </a:ext>
              </a:extLst>
            </p:cNvPr>
            <p:cNvSpPr/>
            <p:nvPr/>
          </p:nvSpPr>
          <p:spPr>
            <a:xfrm>
              <a:off x="3598334" y="1749557"/>
              <a:ext cx="6256866" cy="215444"/>
            </a:xfrm>
            <a:prstGeom prst="rect">
              <a:avLst/>
            </a:prstGeom>
          </p:spPr>
          <p:txBody>
            <a:bodyPr wrap="square" lIns="0" tIns="0" rIns="0" bIns="0">
              <a:spAutoFit/>
            </a:bodyPr>
            <a:lstStyle/>
            <a:p>
              <a:r>
                <a:rPr lang="en-US" sz="1400" dirty="0"/>
                <a:t>Steps to perform Analysis</a:t>
              </a:r>
            </a:p>
          </p:txBody>
        </p:sp>
      </p:grpSp>
      <p:sp>
        <p:nvSpPr>
          <p:cNvPr id="48" name="Rectangle 47">
            <a:extLst>
              <a:ext uri="{FF2B5EF4-FFF2-40B4-BE49-F238E27FC236}">
                <a16:creationId xmlns:a16="http://schemas.microsoft.com/office/drawing/2014/main" id="{0BFAEC2E-D8B0-4B8F-8234-930931C2847F}"/>
              </a:ext>
            </a:extLst>
          </p:cNvPr>
          <p:cNvSpPr/>
          <p:nvPr/>
        </p:nvSpPr>
        <p:spPr>
          <a:xfrm>
            <a:off x="8175186" y="5599864"/>
            <a:ext cx="2373841" cy="430887"/>
          </a:xfrm>
          <a:prstGeom prst="rect">
            <a:avLst/>
          </a:prstGeom>
        </p:spPr>
        <p:txBody>
          <a:bodyPr wrap="square" lIns="0" tIns="0" rIns="0" bIns="0">
            <a:spAutoFit/>
          </a:bodyPr>
          <a:lstStyle/>
          <a:p>
            <a:r>
              <a:rPr lang="en-US" sz="1400" dirty="0"/>
              <a:t>Conclusion,  Limitation and </a:t>
            </a:r>
          </a:p>
          <a:p>
            <a:r>
              <a:rPr lang="en-US" sz="1400" dirty="0"/>
              <a:t>Next steps.</a:t>
            </a:r>
          </a:p>
        </p:txBody>
      </p:sp>
      <p:sp>
        <p:nvSpPr>
          <p:cNvPr id="47" name="Rectangle 46">
            <a:extLst>
              <a:ext uri="{FF2B5EF4-FFF2-40B4-BE49-F238E27FC236}">
                <a16:creationId xmlns:a16="http://schemas.microsoft.com/office/drawing/2014/main" id="{3CAA375B-F493-446A-9CB5-F88CB853E657}"/>
              </a:ext>
            </a:extLst>
          </p:cNvPr>
          <p:cNvSpPr/>
          <p:nvPr/>
        </p:nvSpPr>
        <p:spPr>
          <a:xfrm>
            <a:off x="8077994" y="1298146"/>
            <a:ext cx="2783416" cy="276999"/>
          </a:xfrm>
          <a:prstGeom prst="rect">
            <a:avLst/>
          </a:prstGeom>
        </p:spPr>
        <p:txBody>
          <a:bodyPr wrap="square" lIns="0" tIns="0" rIns="0" bIns="0">
            <a:spAutoFit/>
          </a:bodyPr>
          <a:lstStyle/>
          <a:p>
            <a:r>
              <a:rPr lang="en-US" b="1" dirty="0"/>
              <a:t>Applying techniques</a:t>
            </a:r>
          </a:p>
        </p:txBody>
      </p:sp>
    </p:spTree>
    <p:extLst>
      <p:ext uri="{BB962C8B-B14F-4D97-AF65-F5344CB8AC3E}">
        <p14:creationId xmlns:p14="http://schemas.microsoft.com/office/powerpoint/2010/main" val="1029677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picture containing indoor, table&#10;&#10;Description automatically generated">
            <a:extLst>
              <a:ext uri="{FF2B5EF4-FFF2-40B4-BE49-F238E27FC236}">
                <a16:creationId xmlns:a16="http://schemas.microsoft.com/office/drawing/2014/main" id="{53814D30-71E0-4017-8ABD-97C7A501896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50080" r="238" b="33298"/>
          <a:stretch/>
        </p:blipFill>
        <p:spPr>
          <a:xfrm>
            <a:off x="0" y="-1"/>
            <a:ext cx="12192000" cy="1355605"/>
          </a:xfrm>
          <a:prstGeom prst="rect">
            <a:avLst/>
          </a:prstGeom>
        </p:spPr>
      </p:pic>
      <p:sp>
        <p:nvSpPr>
          <p:cNvPr id="89" name="Rectangle 88">
            <a:extLst>
              <a:ext uri="{FF2B5EF4-FFF2-40B4-BE49-F238E27FC236}">
                <a16:creationId xmlns:a16="http://schemas.microsoft.com/office/drawing/2014/main" id="{203B2AA9-5954-4AEB-8D3A-8E4CAFCC7784}"/>
              </a:ext>
            </a:extLst>
          </p:cNvPr>
          <p:cNvSpPr/>
          <p:nvPr/>
        </p:nvSpPr>
        <p:spPr>
          <a:xfrm>
            <a:off x="0" y="0"/>
            <a:ext cx="12192000" cy="1355605"/>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4495107-9902-4502-A538-A2E710DBD28A}"/>
              </a:ext>
            </a:extLst>
          </p:cNvPr>
          <p:cNvSpPr>
            <a:spLocks noGrp="1"/>
          </p:cNvSpPr>
          <p:nvPr>
            <p:ph type="title"/>
          </p:nvPr>
        </p:nvSpPr>
        <p:spPr/>
        <p:txBody>
          <a:bodyPr/>
          <a:lstStyle/>
          <a:p>
            <a:r>
              <a:rPr lang="en-US" dirty="0">
                <a:solidFill>
                  <a:schemeClr val="bg1"/>
                </a:solidFill>
              </a:rPr>
              <a:t>Data Science Pipeline</a:t>
            </a:r>
          </a:p>
        </p:txBody>
      </p:sp>
      <p:sp>
        <p:nvSpPr>
          <p:cNvPr id="4" name="Slide Number Placeholder 3">
            <a:extLst>
              <a:ext uri="{FF2B5EF4-FFF2-40B4-BE49-F238E27FC236}">
                <a16:creationId xmlns:a16="http://schemas.microsoft.com/office/drawing/2014/main" id="{207349B2-862C-48AC-BCAD-E05E40E4A431}"/>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4</a:t>
            </a:fld>
            <a:endParaRPr lang="en-US" dirty="0"/>
          </a:p>
        </p:txBody>
      </p:sp>
      <p:grpSp>
        <p:nvGrpSpPr>
          <p:cNvPr id="90" name="Group 89">
            <a:extLst>
              <a:ext uri="{FF2B5EF4-FFF2-40B4-BE49-F238E27FC236}">
                <a16:creationId xmlns:a16="http://schemas.microsoft.com/office/drawing/2014/main" id="{91E2E712-4988-4AAA-ABCE-9284BF340745}"/>
              </a:ext>
            </a:extLst>
          </p:cNvPr>
          <p:cNvGrpSpPr/>
          <p:nvPr/>
        </p:nvGrpSpPr>
        <p:grpSpPr>
          <a:xfrm>
            <a:off x="156812" y="2118852"/>
            <a:ext cx="11734797" cy="3846676"/>
            <a:chOff x="156812" y="1966452"/>
            <a:chExt cx="11734797" cy="3846676"/>
          </a:xfrm>
        </p:grpSpPr>
        <p:grpSp>
          <p:nvGrpSpPr>
            <p:cNvPr id="81" name="Group 80">
              <a:extLst>
                <a:ext uri="{FF2B5EF4-FFF2-40B4-BE49-F238E27FC236}">
                  <a16:creationId xmlns:a16="http://schemas.microsoft.com/office/drawing/2014/main" id="{7FAF28BD-610D-4629-A820-0010C0D22E67}"/>
                </a:ext>
              </a:extLst>
            </p:cNvPr>
            <p:cNvGrpSpPr/>
            <p:nvPr/>
          </p:nvGrpSpPr>
          <p:grpSpPr>
            <a:xfrm>
              <a:off x="1368770" y="3673761"/>
              <a:ext cx="9453220" cy="330671"/>
              <a:chOff x="1883972" y="3673761"/>
              <a:chExt cx="8422815" cy="330671"/>
            </a:xfrm>
          </p:grpSpPr>
          <p:sp>
            <p:nvSpPr>
              <p:cNvPr id="6" name="Rectangle 5">
                <a:extLst>
                  <a:ext uri="{FF2B5EF4-FFF2-40B4-BE49-F238E27FC236}">
                    <a16:creationId xmlns:a16="http://schemas.microsoft.com/office/drawing/2014/main" id="{1A292682-9A29-49B2-B131-FF27BFAEFD44}"/>
                  </a:ext>
                </a:extLst>
              </p:cNvPr>
              <p:cNvSpPr/>
              <p:nvPr/>
            </p:nvSpPr>
            <p:spPr>
              <a:xfrm>
                <a:off x="1883972"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C09A654-E1A0-45EA-A62D-70984FC70115}"/>
                  </a:ext>
                </a:extLst>
              </p:cNvPr>
              <p:cNvSpPr/>
              <p:nvPr/>
            </p:nvSpPr>
            <p:spPr>
              <a:xfrm>
                <a:off x="3287774"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77ECF71-62B7-4478-95FE-C550687016CC}"/>
                  </a:ext>
                </a:extLst>
              </p:cNvPr>
              <p:cNvSpPr/>
              <p:nvPr/>
            </p:nvSpPr>
            <p:spPr>
              <a:xfrm>
                <a:off x="4691577"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D0EAD-CA59-4CFA-9798-81AE71EAFFEF}"/>
                  </a:ext>
                </a:extLst>
              </p:cNvPr>
              <p:cNvSpPr/>
              <p:nvPr/>
            </p:nvSpPr>
            <p:spPr>
              <a:xfrm>
                <a:off x="6095379"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24FD75A-4096-40F3-80C6-843D2DE2657D}"/>
                  </a:ext>
                </a:extLst>
              </p:cNvPr>
              <p:cNvSpPr/>
              <p:nvPr/>
            </p:nvSpPr>
            <p:spPr>
              <a:xfrm>
                <a:off x="7499183"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8E838D-2803-4BFE-A07A-09FBF640320A}"/>
                  </a:ext>
                </a:extLst>
              </p:cNvPr>
              <p:cNvSpPr/>
              <p:nvPr/>
            </p:nvSpPr>
            <p:spPr>
              <a:xfrm>
                <a:off x="8902985"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C3B9FE4F-1501-4E61-8835-914F6D97A73C}"/>
                </a:ext>
              </a:extLst>
            </p:cNvPr>
            <p:cNvGrpSpPr/>
            <p:nvPr/>
          </p:nvGrpSpPr>
          <p:grpSpPr>
            <a:xfrm>
              <a:off x="945013" y="3556426"/>
              <a:ext cx="565344" cy="565339"/>
              <a:chOff x="1601299" y="3556426"/>
              <a:chExt cx="565344" cy="565339"/>
            </a:xfrm>
          </p:grpSpPr>
          <p:sp>
            <p:nvSpPr>
              <p:cNvPr id="12" name="Oval 11">
                <a:extLst>
                  <a:ext uri="{FF2B5EF4-FFF2-40B4-BE49-F238E27FC236}">
                    <a16:creationId xmlns:a16="http://schemas.microsoft.com/office/drawing/2014/main" id="{5E9A8E9A-5449-4F64-A238-7D426B54CD22}"/>
                  </a:ext>
                </a:extLst>
              </p:cNvPr>
              <p:cNvSpPr/>
              <p:nvPr/>
            </p:nvSpPr>
            <p:spPr>
              <a:xfrm>
                <a:off x="1601299"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C7201BE-F539-4E7C-9EF6-F92F03A1C4DA}"/>
                  </a:ext>
                </a:extLst>
              </p:cNvPr>
              <p:cNvSpPr/>
              <p:nvPr/>
            </p:nvSpPr>
            <p:spPr>
              <a:xfrm>
                <a:off x="1718636"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1</a:t>
                </a:r>
              </a:p>
            </p:txBody>
          </p:sp>
        </p:grpSp>
        <p:grpSp>
          <p:nvGrpSpPr>
            <p:cNvPr id="75" name="Group 74">
              <a:extLst>
                <a:ext uri="{FF2B5EF4-FFF2-40B4-BE49-F238E27FC236}">
                  <a16:creationId xmlns:a16="http://schemas.microsoft.com/office/drawing/2014/main" id="{E49F16CB-6A96-4441-96D2-0847B502518F}"/>
                </a:ext>
              </a:extLst>
            </p:cNvPr>
            <p:cNvGrpSpPr/>
            <p:nvPr/>
          </p:nvGrpSpPr>
          <p:grpSpPr>
            <a:xfrm>
              <a:off x="2544064" y="3556426"/>
              <a:ext cx="565344" cy="565339"/>
              <a:chOff x="3005102" y="3556426"/>
              <a:chExt cx="565344" cy="565339"/>
            </a:xfrm>
          </p:grpSpPr>
          <p:sp>
            <p:nvSpPr>
              <p:cNvPr id="14" name="Oval 13">
                <a:extLst>
                  <a:ext uri="{FF2B5EF4-FFF2-40B4-BE49-F238E27FC236}">
                    <a16:creationId xmlns:a16="http://schemas.microsoft.com/office/drawing/2014/main" id="{F70BB886-9C0A-4ECC-8337-D8DEF6DC109C}"/>
                  </a:ext>
                </a:extLst>
              </p:cNvPr>
              <p:cNvSpPr/>
              <p:nvPr/>
            </p:nvSpPr>
            <p:spPr>
              <a:xfrm>
                <a:off x="3005102"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BFA58F6-04E8-4B61-8583-EC7A9B018F2D}"/>
                  </a:ext>
                </a:extLst>
              </p:cNvPr>
              <p:cNvSpPr/>
              <p:nvPr/>
            </p:nvSpPr>
            <p:spPr>
              <a:xfrm>
                <a:off x="3122439"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2</a:t>
                </a:r>
              </a:p>
            </p:txBody>
          </p:sp>
        </p:grpSp>
        <p:grpSp>
          <p:nvGrpSpPr>
            <p:cNvPr id="76" name="Group 75">
              <a:extLst>
                <a:ext uri="{FF2B5EF4-FFF2-40B4-BE49-F238E27FC236}">
                  <a16:creationId xmlns:a16="http://schemas.microsoft.com/office/drawing/2014/main" id="{E73AE651-764C-4495-A35B-0E7144E8144B}"/>
                </a:ext>
              </a:extLst>
            </p:cNvPr>
            <p:cNvGrpSpPr/>
            <p:nvPr/>
          </p:nvGrpSpPr>
          <p:grpSpPr>
            <a:xfrm>
              <a:off x="4143115" y="3556426"/>
              <a:ext cx="565344" cy="565339"/>
              <a:chOff x="4404126" y="3556426"/>
              <a:chExt cx="565344" cy="565339"/>
            </a:xfrm>
          </p:grpSpPr>
          <p:sp>
            <p:nvSpPr>
              <p:cNvPr id="16" name="Oval 15">
                <a:extLst>
                  <a:ext uri="{FF2B5EF4-FFF2-40B4-BE49-F238E27FC236}">
                    <a16:creationId xmlns:a16="http://schemas.microsoft.com/office/drawing/2014/main" id="{159DEC6E-422F-4F0D-B04E-EF88EBF21AE8}"/>
                  </a:ext>
                </a:extLst>
              </p:cNvPr>
              <p:cNvSpPr/>
              <p:nvPr/>
            </p:nvSpPr>
            <p:spPr>
              <a:xfrm>
                <a:off x="4404126"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FC61B0B-3959-4810-AC42-354FED05F7BB}"/>
                  </a:ext>
                </a:extLst>
              </p:cNvPr>
              <p:cNvSpPr/>
              <p:nvPr/>
            </p:nvSpPr>
            <p:spPr>
              <a:xfrm>
                <a:off x="452146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3</a:t>
                </a:r>
              </a:p>
            </p:txBody>
          </p:sp>
        </p:grpSp>
        <p:grpSp>
          <p:nvGrpSpPr>
            <p:cNvPr id="77" name="Group 76">
              <a:extLst>
                <a:ext uri="{FF2B5EF4-FFF2-40B4-BE49-F238E27FC236}">
                  <a16:creationId xmlns:a16="http://schemas.microsoft.com/office/drawing/2014/main" id="{D497EBF3-A1BC-41A2-8FC3-00D8673913A0}"/>
                </a:ext>
              </a:extLst>
            </p:cNvPr>
            <p:cNvGrpSpPr/>
            <p:nvPr/>
          </p:nvGrpSpPr>
          <p:grpSpPr>
            <a:xfrm>
              <a:off x="5742166" y="3556426"/>
              <a:ext cx="565344" cy="565339"/>
              <a:chOff x="5812706" y="3556426"/>
              <a:chExt cx="565344" cy="565339"/>
            </a:xfrm>
          </p:grpSpPr>
          <p:sp>
            <p:nvSpPr>
              <p:cNvPr id="18" name="Oval 17">
                <a:extLst>
                  <a:ext uri="{FF2B5EF4-FFF2-40B4-BE49-F238E27FC236}">
                    <a16:creationId xmlns:a16="http://schemas.microsoft.com/office/drawing/2014/main" id="{4F963940-EFFC-4CEA-A2B1-F7FE5A225BF6}"/>
                  </a:ext>
                </a:extLst>
              </p:cNvPr>
              <p:cNvSpPr/>
              <p:nvPr/>
            </p:nvSpPr>
            <p:spPr>
              <a:xfrm>
                <a:off x="5812706"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28BCD415-1C93-47CF-87D6-D078DFF5522F}"/>
                  </a:ext>
                </a:extLst>
              </p:cNvPr>
              <p:cNvSpPr/>
              <p:nvPr/>
            </p:nvSpPr>
            <p:spPr>
              <a:xfrm>
                <a:off x="593004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4</a:t>
                </a:r>
              </a:p>
            </p:txBody>
          </p:sp>
        </p:grpSp>
        <p:grpSp>
          <p:nvGrpSpPr>
            <p:cNvPr id="78" name="Group 77">
              <a:extLst>
                <a:ext uri="{FF2B5EF4-FFF2-40B4-BE49-F238E27FC236}">
                  <a16:creationId xmlns:a16="http://schemas.microsoft.com/office/drawing/2014/main" id="{536FD439-4D7D-42C5-ADF3-0BC3A226621B}"/>
                </a:ext>
              </a:extLst>
            </p:cNvPr>
            <p:cNvGrpSpPr/>
            <p:nvPr/>
          </p:nvGrpSpPr>
          <p:grpSpPr>
            <a:xfrm>
              <a:off x="7341217" y="3556426"/>
              <a:ext cx="565344" cy="565339"/>
              <a:chOff x="7211732" y="3556426"/>
              <a:chExt cx="565344" cy="565339"/>
            </a:xfrm>
          </p:grpSpPr>
          <p:sp>
            <p:nvSpPr>
              <p:cNvPr id="20" name="Oval 19">
                <a:extLst>
                  <a:ext uri="{FF2B5EF4-FFF2-40B4-BE49-F238E27FC236}">
                    <a16:creationId xmlns:a16="http://schemas.microsoft.com/office/drawing/2014/main" id="{9704DDEE-ADF6-49D9-B6EA-9CE489FFF2E4}"/>
                  </a:ext>
                </a:extLst>
              </p:cNvPr>
              <p:cNvSpPr/>
              <p:nvPr/>
            </p:nvSpPr>
            <p:spPr>
              <a:xfrm>
                <a:off x="7211732"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23F4F6EA-F614-4704-849A-41000F123666}"/>
                  </a:ext>
                </a:extLst>
              </p:cNvPr>
              <p:cNvSpPr/>
              <p:nvPr/>
            </p:nvSpPr>
            <p:spPr>
              <a:xfrm>
                <a:off x="7329069"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5</a:t>
                </a:r>
              </a:p>
            </p:txBody>
          </p:sp>
        </p:grpSp>
        <p:grpSp>
          <p:nvGrpSpPr>
            <p:cNvPr id="79" name="Group 78">
              <a:extLst>
                <a:ext uri="{FF2B5EF4-FFF2-40B4-BE49-F238E27FC236}">
                  <a16:creationId xmlns:a16="http://schemas.microsoft.com/office/drawing/2014/main" id="{31411FAD-3A79-4E3A-B1E4-0ADD67D5B034}"/>
                </a:ext>
              </a:extLst>
            </p:cNvPr>
            <p:cNvGrpSpPr/>
            <p:nvPr/>
          </p:nvGrpSpPr>
          <p:grpSpPr>
            <a:xfrm>
              <a:off x="8940268" y="3556426"/>
              <a:ext cx="565344" cy="565339"/>
              <a:chOff x="8610757" y="3556426"/>
              <a:chExt cx="565344" cy="565339"/>
            </a:xfrm>
          </p:grpSpPr>
          <p:sp>
            <p:nvSpPr>
              <p:cNvPr id="22" name="Oval 21">
                <a:extLst>
                  <a:ext uri="{FF2B5EF4-FFF2-40B4-BE49-F238E27FC236}">
                    <a16:creationId xmlns:a16="http://schemas.microsoft.com/office/drawing/2014/main" id="{4E0A6358-FCC8-42E6-BD69-7FE7D29319B3}"/>
                  </a:ext>
                </a:extLst>
              </p:cNvPr>
              <p:cNvSpPr/>
              <p:nvPr/>
            </p:nvSpPr>
            <p:spPr>
              <a:xfrm>
                <a:off x="8610757"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17617C7-096F-4181-9C5C-9D3EB466D65E}"/>
                  </a:ext>
                </a:extLst>
              </p:cNvPr>
              <p:cNvSpPr/>
              <p:nvPr/>
            </p:nvSpPr>
            <p:spPr>
              <a:xfrm>
                <a:off x="8728094"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6</a:t>
                </a:r>
              </a:p>
            </p:txBody>
          </p:sp>
        </p:grpSp>
        <p:grpSp>
          <p:nvGrpSpPr>
            <p:cNvPr id="80" name="Group 79">
              <a:extLst>
                <a:ext uri="{FF2B5EF4-FFF2-40B4-BE49-F238E27FC236}">
                  <a16:creationId xmlns:a16="http://schemas.microsoft.com/office/drawing/2014/main" id="{E1A8774E-7E31-4ED9-A02C-E6BE77075CF7}"/>
                </a:ext>
              </a:extLst>
            </p:cNvPr>
            <p:cNvGrpSpPr/>
            <p:nvPr/>
          </p:nvGrpSpPr>
          <p:grpSpPr>
            <a:xfrm>
              <a:off x="10539320" y="3556426"/>
              <a:ext cx="565344" cy="565339"/>
              <a:chOff x="10018211" y="3556426"/>
              <a:chExt cx="565344" cy="565339"/>
            </a:xfrm>
          </p:grpSpPr>
          <p:sp>
            <p:nvSpPr>
              <p:cNvPr id="24" name="Oval 23">
                <a:extLst>
                  <a:ext uri="{FF2B5EF4-FFF2-40B4-BE49-F238E27FC236}">
                    <a16:creationId xmlns:a16="http://schemas.microsoft.com/office/drawing/2014/main" id="{5054E65C-D3EF-4A34-B7D3-C04C68C7B7B0}"/>
                  </a:ext>
                </a:extLst>
              </p:cNvPr>
              <p:cNvSpPr/>
              <p:nvPr/>
            </p:nvSpPr>
            <p:spPr>
              <a:xfrm>
                <a:off x="10018211"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44B14336-21C5-4DAF-848D-C3E7FD07F99A}"/>
                  </a:ext>
                </a:extLst>
              </p:cNvPr>
              <p:cNvSpPr/>
              <p:nvPr/>
            </p:nvSpPr>
            <p:spPr>
              <a:xfrm>
                <a:off x="10135548"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7</a:t>
                </a:r>
              </a:p>
            </p:txBody>
          </p:sp>
        </p:grpSp>
        <p:cxnSp>
          <p:nvCxnSpPr>
            <p:cNvPr id="26" name="Straight Connector 25">
              <a:extLst>
                <a:ext uri="{FF2B5EF4-FFF2-40B4-BE49-F238E27FC236}">
                  <a16:creationId xmlns:a16="http://schemas.microsoft.com/office/drawing/2014/main" id="{2B2A88DD-097A-49D3-BD99-3E5A8ED4FA15}"/>
                </a:ext>
              </a:extLst>
            </p:cNvPr>
            <p:cNvCxnSpPr/>
            <p:nvPr/>
          </p:nvCxnSpPr>
          <p:spPr>
            <a:xfrm>
              <a:off x="1227685"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7" name="Straight Connector 26">
              <a:extLst>
                <a:ext uri="{FF2B5EF4-FFF2-40B4-BE49-F238E27FC236}">
                  <a16:creationId xmlns:a16="http://schemas.microsoft.com/office/drawing/2014/main" id="{E8A24795-E3AA-48FC-9B9A-EC4050556EFF}"/>
                </a:ext>
              </a:extLst>
            </p:cNvPr>
            <p:cNvCxnSpPr/>
            <p:nvPr/>
          </p:nvCxnSpPr>
          <p:spPr>
            <a:xfrm>
              <a:off x="4425787"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8" name="Straight Connector 27">
              <a:extLst>
                <a:ext uri="{FF2B5EF4-FFF2-40B4-BE49-F238E27FC236}">
                  <a16:creationId xmlns:a16="http://schemas.microsoft.com/office/drawing/2014/main" id="{8AD20867-29C7-4C15-B5CF-020676BEF102}"/>
                </a:ext>
              </a:extLst>
            </p:cNvPr>
            <p:cNvCxnSpPr/>
            <p:nvPr/>
          </p:nvCxnSpPr>
          <p:spPr>
            <a:xfrm>
              <a:off x="7623889"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9" name="Straight Connector 28">
              <a:extLst>
                <a:ext uri="{FF2B5EF4-FFF2-40B4-BE49-F238E27FC236}">
                  <a16:creationId xmlns:a16="http://schemas.microsoft.com/office/drawing/2014/main" id="{65A03593-3D9C-4876-9255-0FCE41632CCF}"/>
                </a:ext>
              </a:extLst>
            </p:cNvPr>
            <p:cNvCxnSpPr/>
            <p:nvPr/>
          </p:nvCxnSpPr>
          <p:spPr>
            <a:xfrm>
              <a:off x="10821992"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0" name="Straight Connector 29">
              <a:extLst>
                <a:ext uri="{FF2B5EF4-FFF2-40B4-BE49-F238E27FC236}">
                  <a16:creationId xmlns:a16="http://schemas.microsoft.com/office/drawing/2014/main" id="{FAE29020-A7E2-408C-8E8E-55DC165F91F1}"/>
                </a:ext>
              </a:extLst>
            </p:cNvPr>
            <p:cNvCxnSpPr/>
            <p:nvPr/>
          </p:nvCxnSpPr>
          <p:spPr>
            <a:xfrm flipV="1">
              <a:off x="2826736"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1" name="Straight Connector 30">
              <a:extLst>
                <a:ext uri="{FF2B5EF4-FFF2-40B4-BE49-F238E27FC236}">
                  <a16:creationId xmlns:a16="http://schemas.microsoft.com/office/drawing/2014/main" id="{60B01CBF-B77A-4C1E-8391-BE816606BF58}"/>
                </a:ext>
              </a:extLst>
            </p:cNvPr>
            <p:cNvCxnSpPr/>
            <p:nvPr/>
          </p:nvCxnSpPr>
          <p:spPr>
            <a:xfrm flipV="1">
              <a:off x="6024838"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2" name="Straight Connector 31">
              <a:extLst>
                <a:ext uri="{FF2B5EF4-FFF2-40B4-BE49-F238E27FC236}">
                  <a16:creationId xmlns:a16="http://schemas.microsoft.com/office/drawing/2014/main" id="{A9D7D71F-2BD3-46B7-9055-B5216E236CAF}"/>
                </a:ext>
              </a:extLst>
            </p:cNvPr>
            <p:cNvCxnSpPr/>
            <p:nvPr/>
          </p:nvCxnSpPr>
          <p:spPr>
            <a:xfrm flipV="1">
              <a:off x="9222940"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sp>
          <p:nvSpPr>
            <p:cNvPr id="33" name="Content Placeholder 2">
              <a:extLst>
                <a:ext uri="{FF2B5EF4-FFF2-40B4-BE49-F238E27FC236}">
                  <a16:creationId xmlns:a16="http://schemas.microsoft.com/office/drawing/2014/main" id="{DBDAC750-0091-44D6-8F6B-43F2DF67A8F4}"/>
                </a:ext>
              </a:extLst>
            </p:cNvPr>
            <p:cNvSpPr txBox="1">
              <a:spLocks/>
            </p:cNvSpPr>
            <p:nvPr/>
          </p:nvSpPr>
          <p:spPr>
            <a:xfrm>
              <a:off x="156812" y="2607095"/>
              <a:ext cx="2139238" cy="193899"/>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Data Acquisition</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4" name="Group 43">
              <a:extLst>
                <a:ext uri="{FF2B5EF4-FFF2-40B4-BE49-F238E27FC236}">
                  <a16:creationId xmlns:a16="http://schemas.microsoft.com/office/drawing/2014/main" id="{46B7E22C-40BE-4D26-9440-E145F05713BC}"/>
                </a:ext>
              </a:extLst>
            </p:cNvPr>
            <p:cNvGrpSpPr/>
            <p:nvPr/>
          </p:nvGrpSpPr>
          <p:grpSpPr>
            <a:xfrm>
              <a:off x="1036794" y="1966452"/>
              <a:ext cx="379272" cy="360413"/>
              <a:chOff x="5465763" y="1358900"/>
              <a:chExt cx="287337" cy="273050"/>
            </a:xfrm>
            <a:solidFill>
              <a:schemeClr val="accent1"/>
            </a:solidFill>
          </p:grpSpPr>
          <p:sp>
            <p:nvSpPr>
              <p:cNvPr id="70" name="Freeform 567">
                <a:extLst>
                  <a:ext uri="{FF2B5EF4-FFF2-40B4-BE49-F238E27FC236}">
                    <a16:creationId xmlns:a16="http://schemas.microsoft.com/office/drawing/2014/main" id="{9FCD1C76-F33B-4CF0-A2F9-1AA257F10286}"/>
                  </a:ext>
                </a:extLst>
              </p:cNvPr>
              <p:cNvSpPr>
                <a:spLocks noEditPoints="1"/>
              </p:cNvSpPr>
              <p:nvPr/>
            </p:nvSpPr>
            <p:spPr bwMode="auto">
              <a:xfrm>
                <a:off x="5586413" y="1446213"/>
                <a:ext cx="76200" cy="76200"/>
              </a:xfrm>
              <a:custGeom>
                <a:avLst/>
                <a:gdLst>
                  <a:gd name="T0" fmla="*/ 106 w 241"/>
                  <a:gd name="T1" fmla="*/ 72 h 241"/>
                  <a:gd name="T2" fmla="*/ 108 w 241"/>
                  <a:gd name="T3" fmla="*/ 66 h 241"/>
                  <a:gd name="T4" fmla="*/ 112 w 241"/>
                  <a:gd name="T5" fmla="*/ 63 h 241"/>
                  <a:gd name="T6" fmla="*/ 117 w 241"/>
                  <a:gd name="T7" fmla="*/ 61 h 241"/>
                  <a:gd name="T8" fmla="*/ 124 w 241"/>
                  <a:gd name="T9" fmla="*/ 60 h 241"/>
                  <a:gd name="T10" fmla="*/ 129 w 241"/>
                  <a:gd name="T11" fmla="*/ 63 h 241"/>
                  <a:gd name="T12" fmla="*/ 133 w 241"/>
                  <a:gd name="T13" fmla="*/ 66 h 241"/>
                  <a:gd name="T14" fmla="*/ 136 w 241"/>
                  <a:gd name="T15" fmla="*/ 72 h 241"/>
                  <a:gd name="T16" fmla="*/ 136 w 241"/>
                  <a:gd name="T17" fmla="*/ 165 h 241"/>
                  <a:gd name="T18" fmla="*/ 134 w 241"/>
                  <a:gd name="T19" fmla="*/ 171 h 241"/>
                  <a:gd name="T20" fmla="*/ 131 w 241"/>
                  <a:gd name="T21" fmla="*/ 176 h 241"/>
                  <a:gd name="T22" fmla="*/ 126 w 241"/>
                  <a:gd name="T23" fmla="*/ 179 h 241"/>
                  <a:gd name="T24" fmla="*/ 121 w 241"/>
                  <a:gd name="T25" fmla="*/ 180 h 241"/>
                  <a:gd name="T26" fmla="*/ 115 w 241"/>
                  <a:gd name="T27" fmla="*/ 179 h 241"/>
                  <a:gd name="T28" fmla="*/ 110 w 241"/>
                  <a:gd name="T29" fmla="*/ 176 h 241"/>
                  <a:gd name="T30" fmla="*/ 107 w 241"/>
                  <a:gd name="T31" fmla="*/ 171 h 241"/>
                  <a:gd name="T32" fmla="*/ 106 w 241"/>
                  <a:gd name="T33" fmla="*/ 165 h 241"/>
                  <a:gd name="T34" fmla="*/ 121 w 241"/>
                  <a:gd name="T35" fmla="*/ 241 h 241"/>
                  <a:gd name="T36" fmla="*/ 145 w 241"/>
                  <a:gd name="T37" fmla="*/ 238 h 241"/>
                  <a:gd name="T38" fmla="*/ 168 w 241"/>
                  <a:gd name="T39" fmla="*/ 232 h 241"/>
                  <a:gd name="T40" fmla="*/ 188 w 241"/>
                  <a:gd name="T41" fmla="*/ 220 h 241"/>
                  <a:gd name="T42" fmla="*/ 205 w 241"/>
                  <a:gd name="T43" fmla="*/ 206 h 241"/>
                  <a:gd name="T44" fmla="*/ 220 w 241"/>
                  <a:gd name="T45" fmla="*/ 188 h 241"/>
                  <a:gd name="T46" fmla="*/ 231 w 241"/>
                  <a:gd name="T47" fmla="*/ 167 h 241"/>
                  <a:gd name="T48" fmla="*/ 238 w 241"/>
                  <a:gd name="T49" fmla="*/ 145 h 241"/>
                  <a:gd name="T50" fmla="*/ 241 w 241"/>
                  <a:gd name="T51" fmla="*/ 120 h 241"/>
                  <a:gd name="T52" fmla="*/ 238 w 241"/>
                  <a:gd name="T53" fmla="*/ 96 h 241"/>
                  <a:gd name="T54" fmla="*/ 231 w 241"/>
                  <a:gd name="T55" fmla="*/ 74 h 241"/>
                  <a:gd name="T56" fmla="*/ 220 w 241"/>
                  <a:gd name="T57" fmla="*/ 53 h 241"/>
                  <a:gd name="T58" fmla="*/ 205 w 241"/>
                  <a:gd name="T59" fmla="*/ 35 h 241"/>
                  <a:gd name="T60" fmla="*/ 188 w 241"/>
                  <a:gd name="T61" fmla="*/ 20 h 241"/>
                  <a:gd name="T62" fmla="*/ 168 w 241"/>
                  <a:gd name="T63" fmla="*/ 9 h 241"/>
                  <a:gd name="T64" fmla="*/ 145 w 241"/>
                  <a:gd name="T65" fmla="*/ 2 h 241"/>
                  <a:gd name="T66" fmla="*/ 121 w 241"/>
                  <a:gd name="T67" fmla="*/ 0 h 241"/>
                  <a:gd name="T68" fmla="*/ 96 w 241"/>
                  <a:gd name="T69" fmla="*/ 2 h 241"/>
                  <a:gd name="T70" fmla="*/ 73 w 241"/>
                  <a:gd name="T71" fmla="*/ 9 h 241"/>
                  <a:gd name="T72" fmla="*/ 53 w 241"/>
                  <a:gd name="T73" fmla="*/ 20 h 241"/>
                  <a:gd name="T74" fmla="*/ 36 w 241"/>
                  <a:gd name="T75" fmla="*/ 35 h 241"/>
                  <a:gd name="T76" fmla="*/ 21 w 241"/>
                  <a:gd name="T77" fmla="*/ 53 h 241"/>
                  <a:gd name="T78" fmla="*/ 10 w 241"/>
                  <a:gd name="T79" fmla="*/ 74 h 241"/>
                  <a:gd name="T80" fmla="*/ 3 w 241"/>
                  <a:gd name="T81" fmla="*/ 96 h 241"/>
                  <a:gd name="T82" fmla="*/ 0 w 241"/>
                  <a:gd name="T83" fmla="*/ 120 h 241"/>
                  <a:gd name="T84" fmla="*/ 3 w 241"/>
                  <a:gd name="T85" fmla="*/ 145 h 241"/>
                  <a:gd name="T86" fmla="*/ 10 w 241"/>
                  <a:gd name="T87" fmla="*/ 167 h 241"/>
                  <a:gd name="T88" fmla="*/ 21 w 241"/>
                  <a:gd name="T89" fmla="*/ 188 h 241"/>
                  <a:gd name="T90" fmla="*/ 36 w 241"/>
                  <a:gd name="T91" fmla="*/ 206 h 241"/>
                  <a:gd name="T92" fmla="*/ 53 w 241"/>
                  <a:gd name="T93" fmla="*/ 220 h 241"/>
                  <a:gd name="T94" fmla="*/ 73 w 241"/>
                  <a:gd name="T95" fmla="*/ 232 h 241"/>
                  <a:gd name="T96" fmla="*/ 96 w 241"/>
                  <a:gd name="T97" fmla="*/ 238 h 241"/>
                  <a:gd name="T98" fmla="*/ 121 w 241"/>
                  <a:gd name="T9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1" name="Freeform 568">
                <a:extLst>
                  <a:ext uri="{FF2B5EF4-FFF2-40B4-BE49-F238E27FC236}">
                    <a16:creationId xmlns:a16="http://schemas.microsoft.com/office/drawing/2014/main" id="{EF6D8185-A903-4049-94AB-4E103EE87C22}"/>
                  </a:ext>
                </a:extLst>
              </p:cNvPr>
              <p:cNvSpPr>
                <a:spLocks noEditPoints="1"/>
              </p:cNvSpPr>
              <p:nvPr/>
            </p:nvSpPr>
            <p:spPr bwMode="auto">
              <a:xfrm>
                <a:off x="5643563" y="1358900"/>
                <a:ext cx="76200" cy="77788"/>
              </a:xfrm>
              <a:custGeom>
                <a:avLst/>
                <a:gdLst>
                  <a:gd name="T0" fmla="*/ 106 w 241"/>
                  <a:gd name="T1" fmla="*/ 73 h 242"/>
                  <a:gd name="T2" fmla="*/ 108 w 241"/>
                  <a:gd name="T3" fmla="*/ 68 h 242"/>
                  <a:gd name="T4" fmla="*/ 112 w 241"/>
                  <a:gd name="T5" fmla="*/ 64 h 242"/>
                  <a:gd name="T6" fmla="*/ 118 w 241"/>
                  <a:gd name="T7" fmla="*/ 62 h 242"/>
                  <a:gd name="T8" fmla="*/ 123 w 241"/>
                  <a:gd name="T9" fmla="*/ 62 h 242"/>
                  <a:gd name="T10" fmla="*/ 128 w 241"/>
                  <a:gd name="T11" fmla="*/ 64 h 242"/>
                  <a:gd name="T12" fmla="*/ 133 w 241"/>
                  <a:gd name="T13" fmla="*/ 68 h 242"/>
                  <a:gd name="T14" fmla="*/ 135 w 241"/>
                  <a:gd name="T15" fmla="*/ 73 h 242"/>
                  <a:gd name="T16" fmla="*/ 135 w 241"/>
                  <a:gd name="T17" fmla="*/ 167 h 242"/>
                  <a:gd name="T18" fmla="*/ 134 w 241"/>
                  <a:gd name="T19" fmla="*/ 172 h 242"/>
                  <a:gd name="T20" fmla="*/ 130 w 241"/>
                  <a:gd name="T21" fmla="*/ 177 h 242"/>
                  <a:gd name="T22" fmla="*/ 126 w 241"/>
                  <a:gd name="T23" fmla="*/ 181 h 242"/>
                  <a:gd name="T24" fmla="*/ 120 w 241"/>
                  <a:gd name="T25" fmla="*/ 182 h 242"/>
                  <a:gd name="T26" fmla="*/ 114 w 241"/>
                  <a:gd name="T27" fmla="*/ 181 h 242"/>
                  <a:gd name="T28" fmla="*/ 110 w 241"/>
                  <a:gd name="T29" fmla="*/ 177 h 242"/>
                  <a:gd name="T30" fmla="*/ 107 w 241"/>
                  <a:gd name="T31" fmla="*/ 172 h 242"/>
                  <a:gd name="T32" fmla="*/ 105 w 241"/>
                  <a:gd name="T33" fmla="*/ 167 h 242"/>
                  <a:gd name="T34" fmla="*/ 120 w 241"/>
                  <a:gd name="T35" fmla="*/ 242 h 242"/>
                  <a:gd name="T36" fmla="*/ 144 w 241"/>
                  <a:gd name="T37" fmla="*/ 240 h 242"/>
                  <a:gd name="T38" fmla="*/ 167 w 241"/>
                  <a:gd name="T39" fmla="*/ 232 h 242"/>
                  <a:gd name="T40" fmla="*/ 187 w 241"/>
                  <a:gd name="T41" fmla="*/ 221 h 242"/>
                  <a:gd name="T42" fmla="*/ 206 w 241"/>
                  <a:gd name="T43" fmla="*/ 206 h 242"/>
                  <a:gd name="T44" fmla="*/ 221 w 241"/>
                  <a:gd name="T45" fmla="*/ 188 h 242"/>
                  <a:gd name="T46" fmla="*/ 231 w 241"/>
                  <a:gd name="T47" fmla="*/ 168 h 242"/>
                  <a:gd name="T48" fmla="*/ 238 w 241"/>
                  <a:gd name="T49" fmla="*/ 145 h 242"/>
                  <a:gd name="T50" fmla="*/ 241 w 241"/>
                  <a:gd name="T51" fmla="*/ 122 h 242"/>
                  <a:gd name="T52" fmla="*/ 238 w 241"/>
                  <a:gd name="T53" fmla="*/ 97 h 242"/>
                  <a:gd name="T54" fmla="*/ 231 w 241"/>
                  <a:gd name="T55" fmla="*/ 74 h 242"/>
                  <a:gd name="T56" fmla="*/ 221 w 241"/>
                  <a:gd name="T57" fmla="*/ 54 h 242"/>
                  <a:gd name="T58" fmla="*/ 206 w 241"/>
                  <a:gd name="T59" fmla="*/ 36 h 242"/>
                  <a:gd name="T60" fmla="*/ 187 w 241"/>
                  <a:gd name="T61" fmla="*/ 22 h 242"/>
                  <a:gd name="T62" fmla="*/ 167 w 241"/>
                  <a:gd name="T63" fmla="*/ 10 h 242"/>
                  <a:gd name="T64" fmla="*/ 144 w 241"/>
                  <a:gd name="T65" fmla="*/ 4 h 242"/>
                  <a:gd name="T66" fmla="*/ 120 w 241"/>
                  <a:gd name="T67" fmla="*/ 0 h 242"/>
                  <a:gd name="T68" fmla="*/ 96 w 241"/>
                  <a:gd name="T69" fmla="*/ 4 h 242"/>
                  <a:gd name="T70" fmla="*/ 74 w 241"/>
                  <a:gd name="T71" fmla="*/ 10 h 242"/>
                  <a:gd name="T72" fmla="*/ 53 w 241"/>
                  <a:gd name="T73" fmla="*/ 22 h 242"/>
                  <a:gd name="T74" fmla="*/ 35 w 241"/>
                  <a:gd name="T75" fmla="*/ 36 h 242"/>
                  <a:gd name="T76" fmla="*/ 20 w 241"/>
                  <a:gd name="T77" fmla="*/ 54 h 242"/>
                  <a:gd name="T78" fmla="*/ 9 w 241"/>
                  <a:gd name="T79" fmla="*/ 74 h 242"/>
                  <a:gd name="T80" fmla="*/ 2 w 241"/>
                  <a:gd name="T81" fmla="*/ 97 h 242"/>
                  <a:gd name="T82" fmla="*/ 0 w 241"/>
                  <a:gd name="T83" fmla="*/ 122 h 242"/>
                  <a:gd name="T84" fmla="*/ 2 w 241"/>
                  <a:gd name="T85" fmla="*/ 145 h 242"/>
                  <a:gd name="T86" fmla="*/ 9 w 241"/>
                  <a:gd name="T87" fmla="*/ 168 h 242"/>
                  <a:gd name="T88" fmla="*/ 20 w 241"/>
                  <a:gd name="T89" fmla="*/ 188 h 242"/>
                  <a:gd name="T90" fmla="*/ 35 w 241"/>
                  <a:gd name="T91" fmla="*/ 206 h 242"/>
                  <a:gd name="T92" fmla="*/ 53 w 241"/>
                  <a:gd name="T93" fmla="*/ 221 h 242"/>
                  <a:gd name="T94" fmla="*/ 74 w 241"/>
                  <a:gd name="T95" fmla="*/ 232 h 242"/>
                  <a:gd name="T96" fmla="*/ 96 w 241"/>
                  <a:gd name="T97" fmla="*/ 240 h 242"/>
                  <a:gd name="T98" fmla="*/ 120 w 241"/>
                  <a:gd name="T9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2" name="Freeform 569">
                <a:extLst>
                  <a:ext uri="{FF2B5EF4-FFF2-40B4-BE49-F238E27FC236}">
                    <a16:creationId xmlns:a16="http://schemas.microsoft.com/office/drawing/2014/main" id="{5446D7B6-8208-48C2-9958-A37755FFEAE0}"/>
                  </a:ext>
                </a:extLst>
              </p:cNvPr>
              <p:cNvSpPr>
                <a:spLocks/>
              </p:cNvSpPr>
              <p:nvPr/>
            </p:nvSpPr>
            <p:spPr bwMode="auto">
              <a:xfrm>
                <a:off x="5465763" y="1517650"/>
                <a:ext cx="57150" cy="95250"/>
              </a:xfrm>
              <a:custGeom>
                <a:avLst/>
                <a:gdLst>
                  <a:gd name="T0" fmla="*/ 165 w 180"/>
                  <a:gd name="T1" fmla="*/ 0 h 302"/>
                  <a:gd name="T2" fmla="*/ 15 w 180"/>
                  <a:gd name="T3" fmla="*/ 0 h 302"/>
                  <a:gd name="T4" fmla="*/ 12 w 180"/>
                  <a:gd name="T5" fmla="*/ 0 h 302"/>
                  <a:gd name="T6" fmla="*/ 9 w 180"/>
                  <a:gd name="T7" fmla="*/ 1 h 302"/>
                  <a:gd name="T8" fmla="*/ 6 w 180"/>
                  <a:gd name="T9" fmla="*/ 2 h 302"/>
                  <a:gd name="T10" fmla="*/ 4 w 180"/>
                  <a:gd name="T11" fmla="*/ 4 h 302"/>
                  <a:gd name="T12" fmla="*/ 2 w 180"/>
                  <a:gd name="T13" fmla="*/ 7 h 302"/>
                  <a:gd name="T14" fmla="*/ 1 w 180"/>
                  <a:gd name="T15" fmla="*/ 9 h 302"/>
                  <a:gd name="T16" fmla="*/ 0 w 180"/>
                  <a:gd name="T17" fmla="*/ 12 h 302"/>
                  <a:gd name="T18" fmla="*/ 0 w 180"/>
                  <a:gd name="T19" fmla="*/ 15 h 302"/>
                  <a:gd name="T20" fmla="*/ 0 w 180"/>
                  <a:gd name="T21" fmla="*/ 287 h 302"/>
                  <a:gd name="T22" fmla="*/ 0 w 180"/>
                  <a:gd name="T23" fmla="*/ 289 h 302"/>
                  <a:gd name="T24" fmla="*/ 1 w 180"/>
                  <a:gd name="T25" fmla="*/ 292 h 302"/>
                  <a:gd name="T26" fmla="*/ 2 w 180"/>
                  <a:gd name="T27" fmla="*/ 294 h 302"/>
                  <a:gd name="T28" fmla="*/ 4 w 180"/>
                  <a:gd name="T29" fmla="*/ 296 h 302"/>
                  <a:gd name="T30" fmla="*/ 6 w 180"/>
                  <a:gd name="T31" fmla="*/ 298 h 302"/>
                  <a:gd name="T32" fmla="*/ 9 w 180"/>
                  <a:gd name="T33" fmla="*/ 299 h 302"/>
                  <a:gd name="T34" fmla="*/ 12 w 180"/>
                  <a:gd name="T35" fmla="*/ 301 h 302"/>
                  <a:gd name="T36" fmla="*/ 15 w 180"/>
                  <a:gd name="T37" fmla="*/ 302 h 302"/>
                  <a:gd name="T38" fmla="*/ 165 w 180"/>
                  <a:gd name="T39" fmla="*/ 302 h 302"/>
                  <a:gd name="T40" fmla="*/ 168 w 180"/>
                  <a:gd name="T41" fmla="*/ 301 h 302"/>
                  <a:gd name="T42" fmla="*/ 172 w 180"/>
                  <a:gd name="T43" fmla="*/ 299 h 302"/>
                  <a:gd name="T44" fmla="*/ 174 w 180"/>
                  <a:gd name="T45" fmla="*/ 298 h 302"/>
                  <a:gd name="T46" fmla="*/ 176 w 180"/>
                  <a:gd name="T47" fmla="*/ 296 h 302"/>
                  <a:gd name="T48" fmla="*/ 178 w 180"/>
                  <a:gd name="T49" fmla="*/ 294 h 302"/>
                  <a:gd name="T50" fmla="*/ 179 w 180"/>
                  <a:gd name="T51" fmla="*/ 292 h 302"/>
                  <a:gd name="T52" fmla="*/ 180 w 180"/>
                  <a:gd name="T53" fmla="*/ 289 h 302"/>
                  <a:gd name="T54" fmla="*/ 180 w 180"/>
                  <a:gd name="T55" fmla="*/ 287 h 302"/>
                  <a:gd name="T56" fmla="*/ 180 w 180"/>
                  <a:gd name="T57" fmla="*/ 15 h 302"/>
                  <a:gd name="T58" fmla="*/ 180 w 180"/>
                  <a:gd name="T59" fmla="*/ 12 h 302"/>
                  <a:gd name="T60" fmla="*/ 179 w 180"/>
                  <a:gd name="T61" fmla="*/ 9 h 302"/>
                  <a:gd name="T62" fmla="*/ 178 w 180"/>
                  <a:gd name="T63" fmla="*/ 7 h 302"/>
                  <a:gd name="T64" fmla="*/ 176 w 180"/>
                  <a:gd name="T65" fmla="*/ 4 h 302"/>
                  <a:gd name="T66" fmla="*/ 174 w 180"/>
                  <a:gd name="T67" fmla="*/ 2 h 302"/>
                  <a:gd name="T68" fmla="*/ 172 w 180"/>
                  <a:gd name="T69" fmla="*/ 1 h 302"/>
                  <a:gd name="T70" fmla="*/ 168 w 180"/>
                  <a:gd name="T71" fmla="*/ 0 h 302"/>
                  <a:gd name="T72" fmla="*/ 165 w 180"/>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3" name="Freeform 570">
                <a:extLst>
                  <a:ext uri="{FF2B5EF4-FFF2-40B4-BE49-F238E27FC236}">
                    <a16:creationId xmlns:a16="http://schemas.microsoft.com/office/drawing/2014/main" id="{B37A71C9-B99B-4829-84B1-46806FD3F05C}"/>
                  </a:ext>
                </a:extLst>
              </p:cNvPr>
              <p:cNvSpPr>
                <a:spLocks/>
              </p:cNvSpPr>
              <p:nvPr/>
            </p:nvSpPr>
            <p:spPr bwMode="auto">
              <a:xfrm>
                <a:off x="5527675" y="1527175"/>
                <a:ext cx="225425" cy="104775"/>
              </a:xfrm>
              <a:custGeom>
                <a:avLst/>
                <a:gdLst>
                  <a:gd name="T0" fmla="*/ 688 w 708"/>
                  <a:gd name="T1" fmla="*/ 110 h 331"/>
                  <a:gd name="T2" fmla="*/ 665 w 708"/>
                  <a:gd name="T3" fmla="*/ 95 h 331"/>
                  <a:gd name="T4" fmla="*/ 644 w 708"/>
                  <a:gd name="T5" fmla="*/ 87 h 331"/>
                  <a:gd name="T6" fmla="*/ 622 w 708"/>
                  <a:gd name="T7" fmla="*/ 85 h 331"/>
                  <a:gd name="T8" fmla="*/ 583 w 708"/>
                  <a:gd name="T9" fmla="*/ 91 h 331"/>
                  <a:gd name="T10" fmla="*/ 502 w 708"/>
                  <a:gd name="T11" fmla="*/ 137 h 331"/>
                  <a:gd name="T12" fmla="*/ 486 w 708"/>
                  <a:gd name="T13" fmla="*/ 162 h 331"/>
                  <a:gd name="T14" fmla="*/ 468 w 708"/>
                  <a:gd name="T15" fmla="*/ 175 h 331"/>
                  <a:gd name="T16" fmla="*/ 445 w 708"/>
                  <a:gd name="T17" fmla="*/ 180 h 331"/>
                  <a:gd name="T18" fmla="*/ 226 w 708"/>
                  <a:gd name="T19" fmla="*/ 180 h 331"/>
                  <a:gd name="T20" fmla="*/ 218 w 708"/>
                  <a:gd name="T21" fmla="*/ 178 h 331"/>
                  <a:gd name="T22" fmla="*/ 213 w 708"/>
                  <a:gd name="T23" fmla="*/ 172 h 331"/>
                  <a:gd name="T24" fmla="*/ 211 w 708"/>
                  <a:gd name="T25" fmla="*/ 162 h 331"/>
                  <a:gd name="T26" fmla="*/ 216 w 708"/>
                  <a:gd name="T27" fmla="*/ 155 h 331"/>
                  <a:gd name="T28" fmla="*/ 223 w 708"/>
                  <a:gd name="T29" fmla="*/ 151 h 331"/>
                  <a:gd name="T30" fmla="*/ 437 w 708"/>
                  <a:gd name="T31" fmla="*/ 150 h 331"/>
                  <a:gd name="T32" fmla="*/ 461 w 708"/>
                  <a:gd name="T33" fmla="*/ 143 h 331"/>
                  <a:gd name="T34" fmla="*/ 475 w 708"/>
                  <a:gd name="T35" fmla="*/ 122 h 331"/>
                  <a:gd name="T36" fmla="*/ 478 w 708"/>
                  <a:gd name="T37" fmla="*/ 102 h 331"/>
                  <a:gd name="T38" fmla="*/ 470 w 708"/>
                  <a:gd name="T39" fmla="*/ 84 h 331"/>
                  <a:gd name="T40" fmla="*/ 451 w 708"/>
                  <a:gd name="T41" fmla="*/ 67 h 331"/>
                  <a:gd name="T42" fmla="*/ 422 w 708"/>
                  <a:gd name="T43" fmla="*/ 60 h 331"/>
                  <a:gd name="T44" fmla="*/ 389 w 708"/>
                  <a:gd name="T45" fmla="*/ 60 h 331"/>
                  <a:gd name="T46" fmla="*/ 365 w 708"/>
                  <a:gd name="T47" fmla="*/ 60 h 331"/>
                  <a:gd name="T48" fmla="*/ 339 w 708"/>
                  <a:gd name="T49" fmla="*/ 60 h 331"/>
                  <a:gd name="T50" fmla="*/ 307 w 708"/>
                  <a:gd name="T51" fmla="*/ 60 h 331"/>
                  <a:gd name="T52" fmla="*/ 246 w 708"/>
                  <a:gd name="T53" fmla="*/ 24 h 331"/>
                  <a:gd name="T54" fmla="*/ 181 w 708"/>
                  <a:gd name="T55" fmla="*/ 3 h 331"/>
                  <a:gd name="T56" fmla="*/ 15 w 708"/>
                  <a:gd name="T57" fmla="*/ 0 h 331"/>
                  <a:gd name="T58" fmla="*/ 8 w 708"/>
                  <a:gd name="T59" fmla="*/ 2 h 331"/>
                  <a:gd name="T60" fmla="*/ 1 w 708"/>
                  <a:gd name="T61" fmla="*/ 10 h 331"/>
                  <a:gd name="T62" fmla="*/ 0 w 708"/>
                  <a:gd name="T63" fmla="*/ 223 h 331"/>
                  <a:gd name="T64" fmla="*/ 7 w 708"/>
                  <a:gd name="T65" fmla="*/ 236 h 331"/>
                  <a:gd name="T66" fmla="*/ 90 w 708"/>
                  <a:gd name="T67" fmla="*/ 265 h 331"/>
                  <a:gd name="T68" fmla="*/ 205 w 708"/>
                  <a:gd name="T69" fmla="*/ 306 h 331"/>
                  <a:gd name="T70" fmla="*/ 281 w 708"/>
                  <a:gd name="T71" fmla="*/ 328 h 331"/>
                  <a:gd name="T72" fmla="*/ 321 w 708"/>
                  <a:gd name="T73" fmla="*/ 331 h 331"/>
                  <a:gd name="T74" fmla="*/ 348 w 708"/>
                  <a:gd name="T75" fmla="*/ 326 h 331"/>
                  <a:gd name="T76" fmla="*/ 408 w 708"/>
                  <a:gd name="T77" fmla="*/ 303 h 331"/>
                  <a:gd name="T78" fmla="*/ 494 w 708"/>
                  <a:gd name="T79" fmla="*/ 258 h 331"/>
                  <a:gd name="T80" fmla="*/ 557 w 708"/>
                  <a:gd name="T81" fmla="*/ 223 h 331"/>
                  <a:gd name="T82" fmla="*/ 636 w 708"/>
                  <a:gd name="T83" fmla="*/ 181 h 331"/>
                  <a:gd name="T84" fmla="*/ 703 w 708"/>
                  <a:gd name="T85" fmla="*/ 147 h 331"/>
                  <a:gd name="T86" fmla="*/ 708 w 708"/>
                  <a:gd name="T87" fmla="*/ 139 h 331"/>
                  <a:gd name="T88" fmla="*/ 706 w 708"/>
                  <a:gd name="T89"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5" name="Content Placeholder 2">
              <a:extLst>
                <a:ext uri="{FF2B5EF4-FFF2-40B4-BE49-F238E27FC236}">
                  <a16:creationId xmlns:a16="http://schemas.microsoft.com/office/drawing/2014/main" id="{C5361F62-1898-4B21-A330-D229A29302FF}"/>
                </a:ext>
              </a:extLst>
            </p:cNvPr>
            <p:cNvSpPr txBox="1">
              <a:spLocks/>
            </p:cNvSpPr>
            <p:nvPr/>
          </p:nvSpPr>
          <p:spPr>
            <a:xfrm>
              <a:off x="6553851" y="2620944"/>
              <a:ext cx="2139238" cy="193899"/>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Results</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5" name="Group 4">
              <a:extLst>
                <a:ext uri="{FF2B5EF4-FFF2-40B4-BE49-F238E27FC236}">
                  <a16:creationId xmlns:a16="http://schemas.microsoft.com/office/drawing/2014/main" id="{B3588636-BD99-4376-BE71-7D5AE32250AA}"/>
                </a:ext>
              </a:extLst>
            </p:cNvPr>
            <p:cNvGrpSpPr>
              <a:grpSpLocks noChangeAspect="1"/>
            </p:cNvGrpSpPr>
            <p:nvPr/>
          </p:nvGrpSpPr>
          <p:grpSpPr bwMode="auto">
            <a:xfrm>
              <a:off x="7363770" y="1992335"/>
              <a:ext cx="519402" cy="308648"/>
              <a:chOff x="1792" y="943"/>
              <a:chExt cx="4096" cy="2434"/>
            </a:xfrm>
            <a:solidFill>
              <a:schemeClr val="accent1"/>
            </a:solidFill>
          </p:grpSpPr>
          <p:sp>
            <p:nvSpPr>
              <p:cNvPr id="66" name="Freeform 5">
                <a:extLst>
                  <a:ext uri="{FF2B5EF4-FFF2-40B4-BE49-F238E27FC236}">
                    <a16:creationId xmlns:a16="http://schemas.microsoft.com/office/drawing/2014/main" id="{BA895A8B-6F37-4465-95CD-F98C62BF59AA}"/>
                  </a:ext>
                </a:extLst>
              </p:cNvPr>
              <p:cNvSpPr>
                <a:spLocks/>
              </p:cNvSpPr>
              <p:nvPr/>
            </p:nvSpPr>
            <p:spPr bwMode="auto">
              <a:xfrm>
                <a:off x="2950" y="943"/>
                <a:ext cx="2172" cy="1666"/>
              </a:xfrm>
              <a:custGeom>
                <a:avLst/>
                <a:gdLst>
                  <a:gd name="T0" fmla="*/ 2172 w 2172"/>
                  <a:gd name="T1" fmla="*/ 1666 h 1666"/>
                  <a:gd name="T2" fmla="*/ 1908 w 2172"/>
                  <a:gd name="T3" fmla="*/ 1666 h 1666"/>
                  <a:gd name="T4" fmla="*/ 1888 w 2172"/>
                  <a:gd name="T5" fmla="*/ 1662 h 1666"/>
                  <a:gd name="T6" fmla="*/ 1854 w 2172"/>
                  <a:gd name="T7" fmla="*/ 1648 h 1666"/>
                  <a:gd name="T8" fmla="*/ 1810 w 2172"/>
                  <a:gd name="T9" fmla="*/ 1616 h 1666"/>
                  <a:gd name="T10" fmla="*/ 1784 w 2172"/>
                  <a:gd name="T11" fmla="*/ 1588 h 1666"/>
                  <a:gd name="T12" fmla="*/ 1320 w 2172"/>
                  <a:gd name="T13" fmla="*/ 1086 h 1666"/>
                  <a:gd name="T14" fmla="*/ 912 w 2172"/>
                  <a:gd name="T15" fmla="*/ 646 h 1666"/>
                  <a:gd name="T16" fmla="*/ 898 w 2172"/>
                  <a:gd name="T17" fmla="*/ 640 h 1666"/>
                  <a:gd name="T18" fmla="*/ 880 w 2172"/>
                  <a:gd name="T19" fmla="*/ 638 h 1666"/>
                  <a:gd name="T20" fmla="*/ 858 w 2172"/>
                  <a:gd name="T21" fmla="*/ 646 h 1666"/>
                  <a:gd name="T22" fmla="*/ 548 w 2172"/>
                  <a:gd name="T23" fmla="*/ 824 h 1666"/>
                  <a:gd name="T24" fmla="*/ 264 w 2172"/>
                  <a:gd name="T25" fmla="*/ 990 h 1666"/>
                  <a:gd name="T26" fmla="*/ 230 w 2172"/>
                  <a:gd name="T27" fmla="*/ 1004 h 1666"/>
                  <a:gd name="T28" fmla="*/ 194 w 2172"/>
                  <a:gd name="T29" fmla="*/ 1012 h 1666"/>
                  <a:gd name="T30" fmla="*/ 166 w 2172"/>
                  <a:gd name="T31" fmla="*/ 1010 h 1666"/>
                  <a:gd name="T32" fmla="*/ 138 w 2172"/>
                  <a:gd name="T33" fmla="*/ 1002 h 1666"/>
                  <a:gd name="T34" fmla="*/ 110 w 2172"/>
                  <a:gd name="T35" fmla="*/ 982 h 1666"/>
                  <a:gd name="T36" fmla="*/ 96 w 2172"/>
                  <a:gd name="T37" fmla="*/ 968 h 1666"/>
                  <a:gd name="T38" fmla="*/ 50 w 2172"/>
                  <a:gd name="T39" fmla="*/ 906 h 1666"/>
                  <a:gd name="T40" fmla="*/ 16 w 2172"/>
                  <a:gd name="T41" fmla="*/ 850 h 1666"/>
                  <a:gd name="T42" fmla="*/ 0 w 2172"/>
                  <a:gd name="T43" fmla="*/ 802 h 1666"/>
                  <a:gd name="T44" fmla="*/ 0 w 2172"/>
                  <a:gd name="T45" fmla="*/ 782 h 1666"/>
                  <a:gd name="T46" fmla="*/ 4 w 2172"/>
                  <a:gd name="T47" fmla="*/ 766 h 1666"/>
                  <a:gd name="T48" fmla="*/ 12 w 2172"/>
                  <a:gd name="T49" fmla="*/ 754 h 1666"/>
                  <a:gd name="T50" fmla="*/ 88 w 2172"/>
                  <a:gd name="T51" fmla="*/ 678 h 1666"/>
                  <a:gd name="T52" fmla="*/ 262 w 2172"/>
                  <a:gd name="T53" fmla="*/ 520 h 1666"/>
                  <a:gd name="T54" fmla="*/ 592 w 2172"/>
                  <a:gd name="T55" fmla="*/ 222 h 1666"/>
                  <a:gd name="T56" fmla="*/ 680 w 2172"/>
                  <a:gd name="T57" fmla="*/ 146 h 1666"/>
                  <a:gd name="T58" fmla="*/ 830 w 2172"/>
                  <a:gd name="T59" fmla="*/ 34 h 1666"/>
                  <a:gd name="T60" fmla="*/ 866 w 2172"/>
                  <a:gd name="T61" fmla="*/ 10 h 1666"/>
                  <a:gd name="T62" fmla="*/ 884 w 2172"/>
                  <a:gd name="T63" fmla="*/ 2 h 1666"/>
                  <a:gd name="T64" fmla="*/ 906 w 2172"/>
                  <a:gd name="T65" fmla="*/ 2 h 1666"/>
                  <a:gd name="T66" fmla="*/ 934 w 2172"/>
                  <a:gd name="T67" fmla="*/ 10 h 1666"/>
                  <a:gd name="T68" fmla="*/ 966 w 2172"/>
                  <a:gd name="T69" fmla="*/ 26 h 1666"/>
                  <a:gd name="T70" fmla="*/ 1354 w 2172"/>
                  <a:gd name="T71" fmla="*/ 248 h 1666"/>
                  <a:gd name="T72" fmla="*/ 1720 w 2172"/>
                  <a:gd name="T73" fmla="*/ 464 h 1666"/>
                  <a:gd name="T74" fmla="*/ 1784 w 2172"/>
                  <a:gd name="T75" fmla="*/ 502 h 1666"/>
                  <a:gd name="T76" fmla="*/ 1926 w 2172"/>
                  <a:gd name="T77" fmla="*/ 594 h 1666"/>
                  <a:gd name="T78" fmla="*/ 1984 w 2172"/>
                  <a:gd name="T79" fmla="*/ 626 h 1666"/>
                  <a:gd name="T80" fmla="*/ 2026 w 2172"/>
                  <a:gd name="T81" fmla="*/ 640 h 1666"/>
                  <a:gd name="T82" fmla="*/ 2066 w 2172"/>
                  <a:gd name="T83" fmla="*/ 644 h 1666"/>
                  <a:gd name="T84" fmla="*/ 2172 w 2172"/>
                  <a:gd name="T85" fmla="*/ 646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2" h="1666">
                    <a:moveTo>
                      <a:pt x="2172" y="646"/>
                    </a:moveTo>
                    <a:lnTo>
                      <a:pt x="2172" y="1666"/>
                    </a:lnTo>
                    <a:lnTo>
                      <a:pt x="1908" y="1666"/>
                    </a:lnTo>
                    <a:lnTo>
                      <a:pt x="1908" y="1666"/>
                    </a:lnTo>
                    <a:lnTo>
                      <a:pt x="1900" y="1664"/>
                    </a:lnTo>
                    <a:lnTo>
                      <a:pt x="1888" y="1662"/>
                    </a:lnTo>
                    <a:lnTo>
                      <a:pt x="1874" y="1658"/>
                    </a:lnTo>
                    <a:lnTo>
                      <a:pt x="1854" y="1648"/>
                    </a:lnTo>
                    <a:lnTo>
                      <a:pt x="1834" y="1634"/>
                    </a:lnTo>
                    <a:lnTo>
                      <a:pt x="1810" y="1616"/>
                    </a:lnTo>
                    <a:lnTo>
                      <a:pt x="1784" y="1588"/>
                    </a:lnTo>
                    <a:lnTo>
                      <a:pt x="1784" y="1588"/>
                    </a:lnTo>
                    <a:lnTo>
                      <a:pt x="1616" y="1406"/>
                    </a:lnTo>
                    <a:lnTo>
                      <a:pt x="1320" y="1086"/>
                    </a:lnTo>
                    <a:lnTo>
                      <a:pt x="912" y="646"/>
                    </a:lnTo>
                    <a:lnTo>
                      <a:pt x="912" y="646"/>
                    </a:lnTo>
                    <a:lnTo>
                      <a:pt x="908" y="644"/>
                    </a:lnTo>
                    <a:lnTo>
                      <a:pt x="898" y="640"/>
                    </a:lnTo>
                    <a:lnTo>
                      <a:pt x="890" y="638"/>
                    </a:lnTo>
                    <a:lnTo>
                      <a:pt x="880" y="638"/>
                    </a:lnTo>
                    <a:lnTo>
                      <a:pt x="870" y="642"/>
                    </a:lnTo>
                    <a:lnTo>
                      <a:pt x="858" y="646"/>
                    </a:lnTo>
                    <a:lnTo>
                      <a:pt x="858" y="646"/>
                    </a:lnTo>
                    <a:lnTo>
                      <a:pt x="548" y="824"/>
                    </a:lnTo>
                    <a:lnTo>
                      <a:pt x="264" y="990"/>
                    </a:lnTo>
                    <a:lnTo>
                      <a:pt x="264" y="990"/>
                    </a:lnTo>
                    <a:lnTo>
                      <a:pt x="248" y="998"/>
                    </a:lnTo>
                    <a:lnTo>
                      <a:pt x="230" y="1004"/>
                    </a:lnTo>
                    <a:lnTo>
                      <a:pt x="206" y="1010"/>
                    </a:lnTo>
                    <a:lnTo>
                      <a:pt x="194" y="1012"/>
                    </a:lnTo>
                    <a:lnTo>
                      <a:pt x="180" y="1012"/>
                    </a:lnTo>
                    <a:lnTo>
                      <a:pt x="166" y="1010"/>
                    </a:lnTo>
                    <a:lnTo>
                      <a:pt x="152" y="1006"/>
                    </a:lnTo>
                    <a:lnTo>
                      <a:pt x="138" y="1002"/>
                    </a:lnTo>
                    <a:lnTo>
                      <a:pt x="124" y="994"/>
                    </a:lnTo>
                    <a:lnTo>
                      <a:pt x="110" y="982"/>
                    </a:lnTo>
                    <a:lnTo>
                      <a:pt x="96" y="968"/>
                    </a:lnTo>
                    <a:lnTo>
                      <a:pt x="96" y="968"/>
                    </a:lnTo>
                    <a:lnTo>
                      <a:pt x="70" y="936"/>
                    </a:lnTo>
                    <a:lnTo>
                      <a:pt x="50" y="906"/>
                    </a:lnTo>
                    <a:lnTo>
                      <a:pt x="30" y="878"/>
                    </a:lnTo>
                    <a:lnTo>
                      <a:pt x="16" y="850"/>
                    </a:lnTo>
                    <a:lnTo>
                      <a:pt x="6" y="824"/>
                    </a:lnTo>
                    <a:lnTo>
                      <a:pt x="0" y="802"/>
                    </a:lnTo>
                    <a:lnTo>
                      <a:pt x="0" y="792"/>
                    </a:lnTo>
                    <a:lnTo>
                      <a:pt x="0" y="782"/>
                    </a:lnTo>
                    <a:lnTo>
                      <a:pt x="2" y="772"/>
                    </a:lnTo>
                    <a:lnTo>
                      <a:pt x="4" y="766"/>
                    </a:lnTo>
                    <a:lnTo>
                      <a:pt x="4" y="766"/>
                    </a:lnTo>
                    <a:lnTo>
                      <a:pt x="12" y="754"/>
                    </a:lnTo>
                    <a:lnTo>
                      <a:pt x="30" y="734"/>
                    </a:lnTo>
                    <a:lnTo>
                      <a:pt x="88" y="678"/>
                    </a:lnTo>
                    <a:lnTo>
                      <a:pt x="168" y="604"/>
                    </a:lnTo>
                    <a:lnTo>
                      <a:pt x="262" y="520"/>
                    </a:lnTo>
                    <a:lnTo>
                      <a:pt x="592" y="222"/>
                    </a:lnTo>
                    <a:lnTo>
                      <a:pt x="592" y="222"/>
                    </a:lnTo>
                    <a:lnTo>
                      <a:pt x="636" y="182"/>
                    </a:lnTo>
                    <a:lnTo>
                      <a:pt x="680" y="146"/>
                    </a:lnTo>
                    <a:lnTo>
                      <a:pt x="764" y="82"/>
                    </a:lnTo>
                    <a:lnTo>
                      <a:pt x="830" y="34"/>
                    </a:lnTo>
                    <a:lnTo>
                      <a:pt x="866" y="10"/>
                    </a:lnTo>
                    <a:lnTo>
                      <a:pt x="866" y="10"/>
                    </a:lnTo>
                    <a:lnTo>
                      <a:pt x="874" y="4"/>
                    </a:lnTo>
                    <a:lnTo>
                      <a:pt x="884" y="2"/>
                    </a:lnTo>
                    <a:lnTo>
                      <a:pt x="896" y="0"/>
                    </a:lnTo>
                    <a:lnTo>
                      <a:pt x="906" y="2"/>
                    </a:lnTo>
                    <a:lnTo>
                      <a:pt x="920" y="6"/>
                    </a:lnTo>
                    <a:lnTo>
                      <a:pt x="934" y="10"/>
                    </a:lnTo>
                    <a:lnTo>
                      <a:pt x="966" y="26"/>
                    </a:lnTo>
                    <a:lnTo>
                      <a:pt x="966" y="26"/>
                    </a:lnTo>
                    <a:lnTo>
                      <a:pt x="1098" y="102"/>
                    </a:lnTo>
                    <a:lnTo>
                      <a:pt x="1354" y="248"/>
                    </a:lnTo>
                    <a:lnTo>
                      <a:pt x="1618" y="402"/>
                    </a:lnTo>
                    <a:lnTo>
                      <a:pt x="1720" y="464"/>
                    </a:lnTo>
                    <a:lnTo>
                      <a:pt x="1784" y="502"/>
                    </a:lnTo>
                    <a:lnTo>
                      <a:pt x="1784" y="502"/>
                    </a:lnTo>
                    <a:lnTo>
                      <a:pt x="1858" y="552"/>
                    </a:lnTo>
                    <a:lnTo>
                      <a:pt x="1926" y="594"/>
                    </a:lnTo>
                    <a:lnTo>
                      <a:pt x="1958" y="612"/>
                    </a:lnTo>
                    <a:lnTo>
                      <a:pt x="1984" y="626"/>
                    </a:lnTo>
                    <a:lnTo>
                      <a:pt x="2008" y="636"/>
                    </a:lnTo>
                    <a:lnTo>
                      <a:pt x="2026" y="640"/>
                    </a:lnTo>
                    <a:lnTo>
                      <a:pt x="2026" y="640"/>
                    </a:lnTo>
                    <a:lnTo>
                      <a:pt x="2066" y="644"/>
                    </a:lnTo>
                    <a:lnTo>
                      <a:pt x="2114" y="646"/>
                    </a:lnTo>
                    <a:lnTo>
                      <a:pt x="2172" y="646"/>
                    </a:lnTo>
                    <a:lnTo>
                      <a:pt x="2172"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7" name="Freeform 6">
                <a:extLst>
                  <a:ext uri="{FF2B5EF4-FFF2-40B4-BE49-F238E27FC236}">
                    <a16:creationId xmlns:a16="http://schemas.microsoft.com/office/drawing/2014/main" id="{425A494A-EE2F-4107-ACD9-8DA90E5DD988}"/>
                  </a:ext>
                </a:extLst>
              </p:cNvPr>
              <p:cNvSpPr>
                <a:spLocks/>
              </p:cNvSpPr>
              <p:nvPr/>
            </p:nvSpPr>
            <p:spPr bwMode="auto">
              <a:xfrm>
                <a:off x="2556" y="1201"/>
                <a:ext cx="2302" cy="2176"/>
              </a:xfrm>
              <a:custGeom>
                <a:avLst/>
                <a:gdLst>
                  <a:gd name="T0" fmla="*/ 100 w 2302"/>
                  <a:gd name="T1" fmla="*/ 388 h 2176"/>
                  <a:gd name="T2" fmla="*/ 356 w 2302"/>
                  <a:gd name="T3" fmla="*/ 218 h 2176"/>
                  <a:gd name="T4" fmla="*/ 574 w 2302"/>
                  <a:gd name="T5" fmla="*/ 88 h 2176"/>
                  <a:gd name="T6" fmla="*/ 672 w 2302"/>
                  <a:gd name="T7" fmla="*/ 38 h 2176"/>
                  <a:gd name="T8" fmla="*/ 770 w 2302"/>
                  <a:gd name="T9" fmla="*/ 2 h 2176"/>
                  <a:gd name="T10" fmla="*/ 828 w 2302"/>
                  <a:gd name="T11" fmla="*/ 8 h 2176"/>
                  <a:gd name="T12" fmla="*/ 610 w 2302"/>
                  <a:gd name="T13" fmla="*/ 198 h 2176"/>
                  <a:gd name="T14" fmla="*/ 418 w 2302"/>
                  <a:gd name="T15" fmla="*/ 376 h 2176"/>
                  <a:gd name="T16" fmla="*/ 358 w 2302"/>
                  <a:gd name="T17" fmla="*/ 446 h 2176"/>
                  <a:gd name="T18" fmla="*/ 336 w 2302"/>
                  <a:gd name="T19" fmla="*/ 504 h 2176"/>
                  <a:gd name="T20" fmla="*/ 332 w 2302"/>
                  <a:gd name="T21" fmla="*/ 546 h 2176"/>
                  <a:gd name="T22" fmla="*/ 340 w 2302"/>
                  <a:gd name="T23" fmla="*/ 590 h 2176"/>
                  <a:gd name="T24" fmla="*/ 394 w 2302"/>
                  <a:gd name="T25" fmla="*/ 690 h 2176"/>
                  <a:gd name="T26" fmla="*/ 448 w 2302"/>
                  <a:gd name="T27" fmla="*/ 756 h 2176"/>
                  <a:gd name="T28" fmla="*/ 508 w 2302"/>
                  <a:gd name="T29" fmla="*/ 804 h 2176"/>
                  <a:gd name="T30" fmla="*/ 554 w 2302"/>
                  <a:gd name="T31" fmla="*/ 824 h 2176"/>
                  <a:gd name="T32" fmla="*/ 604 w 2302"/>
                  <a:gd name="T33" fmla="*/ 826 h 2176"/>
                  <a:gd name="T34" fmla="*/ 640 w 2302"/>
                  <a:gd name="T35" fmla="*/ 816 h 2176"/>
                  <a:gd name="T36" fmla="*/ 778 w 2302"/>
                  <a:gd name="T37" fmla="*/ 742 h 2176"/>
                  <a:gd name="T38" fmla="*/ 1182 w 2302"/>
                  <a:gd name="T39" fmla="*/ 502 h 2176"/>
                  <a:gd name="T40" fmla="*/ 2200 w 2302"/>
                  <a:gd name="T41" fmla="*/ 1442 h 2176"/>
                  <a:gd name="T42" fmla="*/ 2242 w 2302"/>
                  <a:gd name="T43" fmla="*/ 1508 h 2176"/>
                  <a:gd name="T44" fmla="*/ 2284 w 2302"/>
                  <a:gd name="T45" fmla="*/ 1604 h 2176"/>
                  <a:gd name="T46" fmla="*/ 2302 w 2302"/>
                  <a:gd name="T47" fmla="*/ 1688 h 2176"/>
                  <a:gd name="T48" fmla="*/ 2290 w 2302"/>
                  <a:gd name="T49" fmla="*/ 1776 h 2176"/>
                  <a:gd name="T50" fmla="*/ 2266 w 2302"/>
                  <a:gd name="T51" fmla="*/ 1826 h 2176"/>
                  <a:gd name="T52" fmla="*/ 2216 w 2302"/>
                  <a:gd name="T53" fmla="*/ 1876 h 2176"/>
                  <a:gd name="T54" fmla="*/ 2154 w 2302"/>
                  <a:gd name="T55" fmla="*/ 1900 h 2176"/>
                  <a:gd name="T56" fmla="*/ 2088 w 2302"/>
                  <a:gd name="T57" fmla="*/ 1902 h 2176"/>
                  <a:gd name="T58" fmla="*/ 2028 w 2302"/>
                  <a:gd name="T59" fmla="*/ 1882 h 2176"/>
                  <a:gd name="T60" fmla="*/ 1992 w 2302"/>
                  <a:gd name="T61" fmla="*/ 1860 h 2176"/>
                  <a:gd name="T62" fmla="*/ 1968 w 2302"/>
                  <a:gd name="T63" fmla="*/ 1938 h 2176"/>
                  <a:gd name="T64" fmla="*/ 1938 w 2302"/>
                  <a:gd name="T65" fmla="*/ 1984 h 2176"/>
                  <a:gd name="T66" fmla="*/ 1888 w 2302"/>
                  <a:gd name="T67" fmla="*/ 2020 h 2176"/>
                  <a:gd name="T68" fmla="*/ 1844 w 2302"/>
                  <a:gd name="T69" fmla="*/ 2034 h 2176"/>
                  <a:gd name="T70" fmla="*/ 1776 w 2302"/>
                  <a:gd name="T71" fmla="*/ 2040 h 2176"/>
                  <a:gd name="T72" fmla="*/ 1690 w 2302"/>
                  <a:gd name="T73" fmla="*/ 2030 h 2176"/>
                  <a:gd name="T74" fmla="*/ 1638 w 2302"/>
                  <a:gd name="T75" fmla="*/ 2008 h 2176"/>
                  <a:gd name="T76" fmla="*/ 1614 w 2302"/>
                  <a:gd name="T77" fmla="*/ 2056 h 2176"/>
                  <a:gd name="T78" fmla="*/ 1566 w 2302"/>
                  <a:gd name="T79" fmla="*/ 2112 h 2176"/>
                  <a:gd name="T80" fmla="*/ 1512 w 2302"/>
                  <a:gd name="T81" fmla="*/ 2148 h 2176"/>
                  <a:gd name="T82" fmla="*/ 1440 w 2302"/>
                  <a:gd name="T83" fmla="*/ 2168 h 2176"/>
                  <a:gd name="T84" fmla="*/ 1388 w 2302"/>
                  <a:gd name="T85" fmla="*/ 2168 h 2176"/>
                  <a:gd name="T86" fmla="*/ 1324 w 2302"/>
                  <a:gd name="T87" fmla="*/ 2154 h 2176"/>
                  <a:gd name="T88" fmla="*/ 1274 w 2302"/>
                  <a:gd name="T89" fmla="*/ 2130 h 2176"/>
                  <a:gd name="T90" fmla="*/ 1214 w 2302"/>
                  <a:gd name="T91" fmla="*/ 2082 h 2176"/>
                  <a:gd name="T92" fmla="*/ 1196 w 2302"/>
                  <a:gd name="T93" fmla="*/ 2102 h 2176"/>
                  <a:gd name="T94" fmla="*/ 1142 w 2302"/>
                  <a:gd name="T95" fmla="*/ 2144 h 2176"/>
                  <a:gd name="T96" fmla="*/ 1080 w 2302"/>
                  <a:gd name="T97" fmla="*/ 2170 h 2176"/>
                  <a:gd name="T98" fmla="*/ 1004 w 2302"/>
                  <a:gd name="T99" fmla="*/ 2174 h 2176"/>
                  <a:gd name="T100" fmla="*/ 944 w 2302"/>
                  <a:gd name="T101" fmla="*/ 2160 h 2176"/>
                  <a:gd name="T102" fmla="*/ 870 w 2302"/>
                  <a:gd name="T103" fmla="*/ 2118 h 2176"/>
                  <a:gd name="T104" fmla="*/ 724 w 2302"/>
                  <a:gd name="T105" fmla="*/ 2002 h 2176"/>
                  <a:gd name="T106" fmla="*/ 466 w 2302"/>
                  <a:gd name="T107" fmla="*/ 1760 h 2176"/>
                  <a:gd name="T108" fmla="*/ 310 w 2302"/>
                  <a:gd name="T109" fmla="*/ 1598 h 2176"/>
                  <a:gd name="T110" fmla="*/ 232 w 2302"/>
                  <a:gd name="T111" fmla="*/ 1506 h 2176"/>
                  <a:gd name="T112" fmla="*/ 148 w 2302"/>
                  <a:gd name="T113" fmla="*/ 1428 h 2176"/>
                  <a:gd name="T114" fmla="*/ 102 w 2302"/>
                  <a:gd name="T115" fmla="*/ 1408 h 2176"/>
                  <a:gd name="T116" fmla="*/ 28 w 2302"/>
                  <a:gd name="T117" fmla="*/ 1404 h 2176"/>
                  <a:gd name="T118" fmla="*/ 0 w 2302"/>
                  <a:gd name="T119" fmla="*/ 388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2" h="2176">
                    <a:moveTo>
                      <a:pt x="0" y="388"/>
                    </a:moveTo>
                    <a:lnTo>
                      <a:pt x="100" y="388"/>
                    </a:lnTo>
                    <a:lnTo>
                      <a:pt x="100" y="388"/>
                    </a:lnTo>
                    <a:lnTo>
                      <a:pt x="152" y="352"/>
                    </a:lnTo>
                    <a:lnTo>
                      <a:pt x="280" y="268"/>
                    </a:lnTo>
                    <a:lnTo>
                      <a:pt x="356" y="218"/>
                    </a:lnTo>
                    <a:lnTo>
                      <a:pt x="434" y="170"/>
                    </a:lnTo>
                    <a:lnTo>
                      <a:pt x="510" y="124"/>
                    </a:lnTo>
                    <a:lnTo>
                      <a:pt x="574" y="88"/>
                    </a:lnTo>
                    <a:lnTo>
                      <a:pt x="574" y="88"/>
                    </a:lnTo>
                    <a:lnTo>
                      <a:pt x="628" y="60"/>
                    </a:lnTo>
                    <a:lnTo>
                      <a:pt x="672" y="38"/>
                    </a:lnTo>
                    <a:lnTo>
                      <a:pt x="712" y="22"/>
                    </a:lnTo>
                    <a:lnTo>
                      <a:pt x="744" y="10"/>
                    </a:lnTo>
                    <a:lnTo>
                      <a:pt x="770" y="2"/>
                    </a:lnTo>
                    <a:lnTo>
                      <a:pt x="792" y="0"/>
                    </a:lnTo>
                    <a:lnTo>
                      <a:pt x="812" y="2"/>
                    </a:lnTo>
                    <a:lnTo>
                      <a:pt x="828" y="8"/>
                    </a:lnTo>
                    <a:lnTo>
                      <a:pt x="828" y="8"/>
                    </a:lnTo>
                    <a:lnTo>
                      <a:pt x="760" y="66"/>
                    </a:lnTo>
                    <a:lnTo>
                      <a:pt x="610" y="198"/>
                    </a:lnTo>
                    <a:lnTo>
                      <a:pt x="526" y="272"/>
                    </a:lnTo>
                    <a:lnTo>
                      <a:pt x="450" y="344"/>
                    </a:lnTo>
                    <a:lnTo>
                      <a:pt x="418" y="376"/>
                    </a:lnTo>
                    <a:lnTo>
                      <a:pt x="390" y="404"/>
                    </a:lnTo>
                    <a:lnTo>
                      <a:pt x="370" y="428"/>
                    </a:lnTo>
                    <a:lnTo>
                      <a:pt x="358" y="446"/>
                    </a:lnTo>
                    <a:lnTo>
                      <a:pt x="358" y="446"/>
                    </a:lnTo>
                    <a:lnTo>
                      <a:pt x="344" y="476"/>
                    </a:lnTo>
                    <a:lnTo>
                      <a:pt x="336" y="504"/>
                    </a:lnTo>
                    <a:lnTo>
                      <a:pt x="332" y="518"/>
                    </a:lnTo>
                    <a:lnTo>
                      <a:pt x="332" y="532"/>
                    </a:lnTo>
                    <a:lnTo>
                      <a:pt x="332" y="546"/>
                    </a:lnTo>
                    <a:lnTo>
                      <a:pt x="332" y="562"/>
                    </a:lnTo>
                    <a:lnTo>
                      <a:pt x="336" y="576"/>
                    </a:lnTo>
                    <a:lnTo>
                      <a:pt x="340" y="590"/>
                    </a:lnTo>
                    <a:lnTo>
                      <a:pt x="352" y="622"/>
                    </a:lnTo>
                    <a:lnTo>
                      <a:pt x="370" y="654"/>
                    </a:lnTo>
                    <a:lnTo>
                      <a:pt x="394" y="690"/>
                    </a:lnTo>
                    <a:lnTo>
                      <a:pt x="394" y="690"/>
                    </a:lnTo>
                    <a:lnTo>
                      <a:pt x="420" y="726"/>
                    </a:lnTo>
                    <a:lnTo>
                      <a:pt x="448" y="756"/>
                    </a:lnTo>
                    <a:lnTo>
                      <a:pt x="478" y="782"/>
                    </a:lnTo>
                    <a:lnTo>
                      <a:pt x="492" y="794"/>
                    </a:lnTo>
                    <a:lnTo>
                      <a:pt x="508" y="804"/>
                    </a:lnTo>
                    <a:lnTo>
                      <a:pt x="522" y="812"/>
                    </a:lnTo>
                    <a:lnTo>
                      <a:pt x="538" y="818"/>
                    </a:lnTo>
                    <a:lnTo>
                      <a:pt x="554" y="824"/>
                    </a:lnTo>
                    <a:lnTo>
                      <a:pt x="570" y="826"/>
                    </a:lnTo>
                    <a:lnTo>
                      <a:pt x="588" y="826"/>
                    </a:lnTo>
                    <a:lnTo>
                      <a:pt x="604" y="826"/>
                    </a:lnTo>
                    <a:lnTo>
                      <a:pt x="622" y="822"/>
                    </a:lnTo>
                    <a:lnTo>
                      <a:pt x="640" y="816"/>
                    </a:lnTo>
                    <a:lnTo>
                      <a:pt x="640" y="816"/>
                    </a:lnTo>
                    <a:lnTo>
                      <a:pt x="662" y="806"/>
                    </a:lnTo>
                    <a:lnTo>
                      <a:pt x="694" y="790"/>
                    </a:lnTo>
                    <a:lnTo>
                      <a:pt x="778" y="742"/>
                    </a:lnTo>
                    <a:lnTo>
                      <a:pt x="880" y="684"/>
                    </a:lnTo>
                    <a:lnTo>
                      <a:pt x="990" y="618"/>
                    </a:lnTo>
                    <a:lnTo>
                      <a:pt x="1182" y="502"/>
                    </a:lnTo>
                    <a:lnTo>
                      <a:pt x="1266" y="450"/>
                    </a:lnTo>
                    <a:lnTo>
                      <a:pt x="2200" y="1442"/>
                    </a:lnTo>
                    <a:lnTo>
                      <a:pt x="2200" y="1442"/>
                    </a:lnTo>
                    <a:lnTo>
                      <a:pt x="2206" y="1450"/>
                    </a:lnTo>
                    <a:lnTo>
                      <a:pt x="2222" y="1472"/>
                    </a:lnTo>
                    <a:lnTo>
                      <a:pt x="2242" y="1508"/>
                    </a:lnTo>
                    <a:lnTo>
                      <a:pt x="2264" y="1552"/>
                    </a:lnTo>
                    <a:lnTo>
                      <a:pt x="2274" y="1578"/>
                    </a:lnTo>
                    <a:lnTo>
                      <a:pt x="2284" y="1604"/>
                    </a:lnTo>
                    <a:lnTo>
                      <a:pt x="2292" y="1632"/>
                    </a:lnTo>
                    <a:lnTo>
                      <a:pt x="2298" y="1660"/>
                    </a:lnTo>
                    <a:lnTo>
                      <a:pt x="2302" y="1688"/>
                    </a:lnTo>
                    <a:lnTo>
                      <a:pt x="2302" y="1718"/>
                    </a:lnTo>
                    <a:lnTo>
                      <a:pt x="2298" y="1748"/>
                    </a:lnTo>
                    <a:lnTo>
                      <a:pt x="2290" y="1776"/>
                    </a:lnTo>
                    <a:lnTo>
                      <a:pt x="2290" y="1776"/>
                    </a:lnTo>
                    <a:lnTo>
                      <a:pt x="2280" y="1802"/>
                    </a:lnTo>
                    <a:lnTo>
                      <a:pt x="2266" y="1826"/>
                    </a:lnTo>
                    <a:lnTo>
                      <a:pt x="2250" y="1846"/>
                    </a:lnTo>
                    <a:lnTo>
                      <a:pt x="2234" y="1862"/>
                    </a:lnTo>
                    <a:lnTo>
                      <a:pt x="2216" y="1876"/>
                    </a:lnTo>
                    <a:lnTo>
                      <a:pt x="2196" y="1888"/>
                    </a:lnTo>
                    <a:lnTo>
                      <a:pt x="2174" y="1896"/>
                    </a:lnTo>
                    <a:lnTo>
                      <a:pt x="2154" y="1900"/>
                    </a:lnTo>
                    <a:lnTo>
                      <a:pt x="2132" y="1904"/>
                    </a:lnTo>
                    <a:lnTo>
                      <a:pt x="2110" y="1904"/>
                    </a:lnTo>
                    <a:lnTo>
                      <a:pt x="2088" y="1902"/>
                    </a:lnTo>
                    <a:lnTo>
                      <a:pt x="2068" y="1896"/>
                    </a:lnTo>
                    <a:lnTo>
                      <a:pt x="2046" y="1890"/>
                    </a:lnTo>
                    <a:lnTo>
                      <a:pt x="2028" y="1882"/>
                    </a:lnTo>
                    <a:lnTo>
                      <a:pt x="2008" y="1872"/>
                    </a:lnTo>
                    <a:lnTo>
                      <a:pt x="1992" y="1860"/>
                    </a:lnTo>
                    <a:lnTo>
                      <a:pt x="1992" y="1860"/>
                    </a:lnTo>
                    <a:lnTo>
                      <a:pt x="1988" y="1884"/>
                    </a:lnTo>
                    <a:lnTo>
                      <a:pt x="1980" y="1908"/>
                    </a:lnTo>
                    <a:lnTo>
                      <a:pt x="1968" y="1938"/>
                    </a:lnTo>
                    <a:lnTo>
                      <a:pt x="1960" y="1954"/>
                    </a:lnTo>
                    <a:lnTo>
                      <a:pt x="1950" y="1968"/>
                    </a:lnTo>
                    <a:lnTo>
                      <a:pt x="1938" y="1984"/>
                    </a:lnTo>
                    <a:lnTo>
                      <a:pt x="1924" y="1996"/>
                    </a:lnTo>
                    <a:lnTo>
                      <a:pt x="1908" y="2010"/>
                    </a:lnTo>
                    <a:lnTo>
                      <a:pt x="1888" y="2020"/>
                    </a:lnTo>
                    <a:lnTo>
                      <a:pt x="1868" y="2028"/>
                    </a:lnTo>
                    <a:lnTo>
                      <a:pt x="1844" y="2034"/>
                    </a:lnTo>
                    <a:lnTo>
                      <a:pt x="1844" y="2034"/>
                    </a:lnTo>
                    <a:lnTo>
                      <a:pt x="1820" y="2038"/>
                    </a:lnTo>
                    <a:lnTo>
                      <a:pt x="1796" y="2040"/>
                    </a:lnTo>
                    <a:lnTo>
                      <a:pt x="1776" y="2040"/>
                    </a:lnTo>
                    <a:lnTo>
                      <a:pt x="1756" y="2040"/>
                    </a:lnTo>
                    <a:lnTo>
                      <a:pt x="1720" y="2036"/>
                    </a:lnTo>
                    <a:lnTo>
                      <a:pt x="1690" y="2030"/>
                    </a:lnTo>
                    <a:lnTo>
                      <a:pt x="1668" y="2022"/>
                    </a:lnTo>
                    <a:lnTo>
                      <a:pt x="1652" y="2016"/>
                    </a:lnTo>
                    <a:lnTo>
                      <a:pt x="1638" y="2008"/>
                    </a:lnTo>
                    <a:lnTo>
                      <a:pt x="1638" y="2008"/>
                    </a:lnTo>
                    <a:lnTo>
                      <a:pt x="1628" y="2032"/>
                    </a:lnTo>
                    <a:lnTo>
                      <a:pt x="1614" y="2056"/>
                    </a:lnTo>
                    <a:lnTo>
                      <a:pt x="1594" y="2084"/>
                    </a:lnTo>
                    <a:lnTo>
                      <a:pt x="1580" y="2098"/>
                    </a:lnTo>
                    <a:lnTo>
                      <a:pt x="1566" y="2112"/>
                    </a:lnTo>
                    <a:lnTo>
                      <a:pt x="1550" y="2126"/>
                    </a:lnTo>
                    <a:lnTo>
                      <a:pt x="1532" y="2138"/>
                    </a:lnTo>
                    <a:lnTo>
                      <a:pt x="1512" y="2148"/>
                    </a:lnTo>
                    <a:lnTo>
                      <a:pt x="1490" y="2158"/>
                    </a:lnTo>
                    <a:lnTo>
                      <a:pt x="1466" y="2164"/>
                    </a:lnTo>
                    <a:lnTo>
                      <a:pt x="1440" y="2168"/>
                    </a:lnTo>
                    <a:lnTo>
                      <a:pt x="1440" y="2168"/>
                    </a:lnTo>
                    <a:lnTo>
                      <a:pt x="1414" y="2170"/>
                    </a:lnTo>
                    <a:lnTo>
                      <a:pt x="1388" y="2168"/>
                    </a:lnTo>
                    <a:lnTo>
                      <a:pt x="1366" y="2164"/>
                    </a:lnTo>
                    <a:lnTo>
                      <a:pt x="1344" y="2160"/>
                    </a:lnTo>
                    <a:lnTo>
                      <a:pt x="1324" y="2154"/>
                    </a:lnTo>
                    <a:lnTo>
                      <a:pt x="1306" y="2146"/>
                    </a:lnTo>
                    <a:lnTo>
                      <a:pt x="1288" y="2138"/>
                    </a:lnTo>
                    <a:lnTo>
                      <a:pt x="1274" y="2130"/>
                    </a:lnTo>
                    <a:lnTo>
                      <a:pt x="1248" y="2112"/>
                    </a:lnTo>
                    <a:lnTo>
                      <a:pt x="1230" y="2098"/>
                    </a:lnTo>
                    <a:lnTo>
                      <a:pt x="1214" y="2082"/>
                    </a:lnTo>
                    <a:lnTo>
                      <a:pt x="1214" y="2082"/>
                    </a:lnTo>
                    <a:lnTo>
                      <a:pt x="1210" y="2088"/>
                    </a:lnTo>
                    <a:lnTo>
                      <a:pt x="1196" y="2102"/>
                    </a:lnTo>
                    <a:lnTo>
                      <a:pt x="1172" y="2124"/>
                    </a:lnTo>
                    <a:lnTo>
                      <a:pt x="1158" y="2134"/>
                    </a:lnTo>
                    <a:lnTo>
                      <a:pt x="1142" y="2144"/>
                    </a:lnTo>
                    <a:lnTo>
                      <a:pt x="1122" y="2154"/>
                    </a:lnTo>
                    <a:lnTo>
                      <a:pt x="1102" y="2162"/>
                    </a:lnTo>
                    <a:lnTo>
                      <a:pt x="1080" y="2170"/>
                    </a:lnTo>
                    <a:lnTo>
                      <a:pt x="1056" y="2174"/>
                    </a:lnTo>
                    <a:lnTo>
                      <a:pt x="1030" y="2176"/>
                    </a:lnTo>
                    <a:lnTo>
                      <a:pt x="1004" y="2174"/>
                    </a:lnTo>
                    <a:lnTo>
                      <a:pt x="974" y="2170"/>
                    </a:lnTo>
                    <a:lnTo>
                      <a:pt x="944" y="2160"/>
                    </a:lnTo>
                    <a:lnTo>
                      <a:pt x="944" y="2160"/>
                    </a:lnTo>
                    <a:lnTo>
                      <a:pt x="928" y="2152"/>
                    </a:lnTo>
                    <a:lnTo>
                      <a:pt x="910" y="2144"/>
                    </a:lnTo>
                    <a:lnTo>
                      <a:pt x="870" y="2118"/>
                    </a:lnTo>
                    <a:lnTo>
                      <a:pt x="824" y="2086"/>
                    </a:lnTo>
                    <a:lnTo>
                      <a:pt x="774" y="2046"/>
                    </a:lnTo>
                    <a:lnTo>
                      <a:pt x="724" y="2002"/>
                    </a:lnTo>
                    <a:lnTo>
                      <a:pt x="670" y="1954"/>
                    </a:lnTo>
                    <a:lnTo>
                      <a:pt x="564" y="1856"/>
                    </a:lnTo>
                    <a:lnTo>
                      <a:pt x="466" y="1760"/>
                    </a:lnTo>
                    <a:lnTo>
                      <a:pt x="386" y="1678"/>
                    </a:lnTo>
                    <a:lnTo>
                      <a:pt x="310" y="1598"/>
                    </a:lnTo>
                    <a:lnTo>
                      <a:pt x="310" y="1598"/>
                    </a:lnTo>
                    <a:lnTo>
                      <a:pt x="288" y="1570"/>
                    </a:lnTo>
                    <a:lnTo>
                      <a:pt x="262" y="1540"/>
                    </a:lnTo>
                    <a:lnTo>
                      <a:pt x="232" y="1506"/>
                    </a:lnTo>
                    <a:lnTo>
                      <a:pt x="198" y="1472"/>
                    </a:lnTo>
                    <a:lnTo>
                      <a:pt x="164" y="1442"/>
                    </a:lnTo>
                    <a:lnTo>
                      <a:pt x="148" y="1428"/>
                    </a:lnTo>
                    <a:lnTo>
                      <a:pt x="132" y="1418"/>
                    </a:lnTo>
                    <a:lnTo>
                      <a:pt x="116" y="1412"/>
                    </a:lnTo>
                    <a:lnTo>
                      <a:pt x="102" y="1408"/>
                    </a:lnTo>
                    <a:lnTo>
                      <a:pt x="102" y="1408"/>
                    </a:lnTo>
                    <a:lnTo>
                      <a:pt x="58" y="1404"/>
                    </a:lnTo>
                    <a:lnTo>
                      <a:pt x="28" y="1404"/>
                    </a:lnTo>
                    <a:lnTo>
                      <a:pt x="12" y="1406"/>
                    </a:lnTo>
                    <a:lnTo>
                      <a:pt x="8" y="1408"/>
                    </a:ln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8" name="Freeform 7">
                <a:extLst>
                  <a:ext uri="{FF2B5EF4-FFF2-40B4-BE49-F238E27FC236}">
                    <a16:creationId xmlns:a16="http://schemas.microsoft.com/office/drawing/2014/main" id="{0B68C815-CA72-4A6D-97AB-1394AD3E36B9}"/>
                  </a:ext>
                </a:extLst>
              </p:cNvPr>
              <p:cNvSpPr>
                <a:spLocks noEditPoints="1"/>
              </p:cNvSpPr>
              <p:nvPr/>
            </p:nvSpPr>
            <p:spPr bwMode="auto">
              <a:xfrm>
                <a:off x="5246" y="1201"/>
                <a:ext cx="642" cy="2048"/>
              </a:xfrm>
              <a:custGeom>
                <a:avLst/>
                <a:gdLst>
                  <a:gd name="T0" fmla="*/ 0 w 642"/>
                  <a:gd name="T1" fmla="*/ 2048 h 2048"/>
                  <a:gd name="T2" fmla="*/ 642 w 642"/>
                  <a:gd name="T3" fmla="*/ 0 h 2048"/>
                  <a:gd name="T4" fmla="*/ 258 w 642"/>
                  <a:gd name="T5" fmla="*/ 1924 h 2048"/>
                  <a:gd name="T6" fmla="*/ 244 w 642"/>
                  <a:gd name="T7" fmla="*/ 1924 h 2048"/>
                  <a:gd name="T8" fmla="*/ 220 w 642"/>
                  <a:gd name="T9" fmla="*/ 1918 h 2048"/>
                  <a:gd name="T10" fmla="*/ 196 w 642"/>
                  <a:gd name="T11" fmla="*/ 1908 h 2048"/>
                  <a:gd name="T12" fmla="*/ 174 w 642"/>
                  <a:gd name="T13" fmla="*/ 1894 h 2048"/>
                  <a:gd name="T14" fmla="*/ 158 w 642"/>
                  <a:gd name="T15" fmla="*/ 1878 h 2048"/>
                  <a:gd name="T16" fmla="*/ 144 w 642"/>
                  <a:gd name="T17" fmla="*/ 1856 h 2048"/>
                  <a:gd name="T18" fmla="*/ 134 w 642"/>
                  <a:gd name="T19" fmla="*/ 1832 h 2048"/>
                  <a:gd name="T20" fmla="*/ 128 w 642"/>
                  <a:gd name="T21" fmla="*/ 1808 h 2048"/>
                  <a:gd name="T22" fmla="*/ 128 w 642"/>
                  <a:gd name="T23" fmla="*/ 1794 h 2048"/>
                  <a:gd name="T24" fmla="*/ 130 w 642"/>
                  <a:gd name="T25" fmla="*/ 1768 h 2048"/>
                  <a:gd name="T26" fmla="*/ 138 w 642"/>
                  <a:gd name="T27" fmla="*/ 1744 h 2048"/>
                  <a:gd name="T28" fmla="*/ 150 w 642"/>
                  <a:gd name="T29" fmla="*/ 1720 h 2048"/>
                  <a:gd name="T30" fmla="*/ 166 w 642"/>
                  <a:gd name="T31" fmla="*/ 1702 h 2048"/>
                  <a:gd name="T32" fmla="*/ 184 w 642"/>
                  <a:gd name="T33" fmla="*/ 1686 h 2048"/>
                  <a:gd name="T34" fmla="*/ 208 w 642"/>
                  <a:gd name="T35" fmla="*/ 1674 h 2048"/>
                  <a:gd name="T36" fmla="*/ 232 w 642"/>
                  <a:gd name="T37" fmla="*/ 1666 h 2048"/>
                  <a:gd name="T38" fmla="*/ 258 w 642"/>
                  <a:gd name="T39" fmla="*/ 1664 h 2048"/>
                  <a:gd name="T40" fmla="*/ 272 w 642"/>
                  <a:gd name="T41" fmla="*/ 1664 h 2048"/>
                  <a:gd name="T42" fmla="*/ 296 w 642"/>
                  <a:gd name="T43" fmla="*/ 1670 h 2048"/>
                  <a:gd name="T44" fmla="*/ 320 w 642"/>
                  <a:gd name="T45" fmla="*/ 1680 h 2048"/>
                  <a:gd name="T46" fmla="*/ 342 w 642"/>
                  <a:gd name="T47" fmla="*/ 1694 h 2048"/>
                  <a:gd name="T48" fmla="*/ 358 w 642"/>
                  <a:gd name="T49" fmla="*/ 1710 h 2048"/>
                  <a:gd name="T50" fmla="*/ 372 w 642"/>
                  <a:gd name="T51" fmla="*/ 1732 h 2048"/>
                  <a:gd name="T52" fmla="*/ 382 w 642"/>
                  <a:gd name="T53" fmla="*/ 1756 h 2048"/>
                  <a:gd name="T54" fmla="*/ 388 w 642"/>
                  <a:gd name="T55" fmla="*/ 1780 h 2048"/>
                  <a:gd name="T56" fmla="*/ 388 w 642"/>
                  <a:gd name="T57" fmla="*/ 1794 h 2048"/>
                  <a:gd name="T58" fmla="*/ 386 w 642"/>
                  <a:gd name="T59" fmla="*/ 1820 h 2048"/>
                  <a:gd name="T60" fmla="*/ 378 w 642"/>
                  <a:gd name="T61" fmla="*/ 1844 h 2048"/>
                  <a:gd name="T62" fmla="*/ 366 w 642"/>
                  <a:gd name="T63" fmla="*/ 1868 h 2048"/>
                  <a:gd name="T64" fmla="*/ 350 w 642"/>
                  <a:gd name="T65" fmla="*/ 1886 h 2048"/>
                  <a:gd name="T66" fmla="*/ 332 w 642"/>
                  <a:gd name="T67" fmla="*/ 1902 h 2048"/>
                  <a:gd name="T68" fmla="*/ 308 w 642"/>
                  <a:gd name="T69" fmla="*/ 1914 h 2048"/>
                  <a:gd name="T70" fmla="*/ 284 w 642"/>
                  <a:gd name="T71" fmla="*/ 1922 h 2048"/>
                  <a:gd name="T72" fmla="*/ 258 w 642"/>
                  <a:gd name="T73" fmla="*/ 192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2" h="2048">
                    <a:moveTo>
                      <a:pt x="0" y="0"/>
                    </a:moveTo>
                    <a:lnTo>
                      <a:pt x="0" y="2048"/>
                    </a:lnTo>
                    <a:lnTo>
                      <a:pt x="642" y="2048"/>
                    </a:lnTo>
                    <a:lnTo>
                      <a:pt x="642" y="0"/>
                    </a:lnTo>
                    <a:lnTo>
                      <a:pt x="0" y="0"/>
                    </a:lnTo>
                    <a:close/>
                    <a:moveTo>
                      <a:pt x="258" y="1924"/>
                    </a:moveTo>
                    <a:lnTo>
                      <a:pt x="258" y="1924"/>
                    </a:lnTo>
                    <a:lnTo>
                      <a:pt x="244" y="1924"/>
                    </a:lnTo>
                    <a:lnTo>
                      <a:pt x="232" y="1922"/>
                    </a:lnTo>
                    <a:lnTo>
                      <a:pt x="220" y="1918"/>
                    </a:lnTo>
                    <a:lnTo>
                      <a:pt x="208" y="1914"/>
                    </a:lnTo>
                    <a:lnTo>
                      <a:pt x="196" y="1908"/>
                    </a:lnTo>
                    <a:lnTo>
                      <a:pt x="184" y="1902"/>
                    </a:lnTo>
                    <a:lnTo>
                      <a:pt x="174" y="1894"/>
                    </a:lnTo>
                    <a:lnTo>
                      <a:pt x="166" y="1886"/>
                    </a:lnTo>
                    <a:lnTo>
                      <a:pt x="158" y="1878"/>
                    </a:lnTo>
                    <a:lnTo>
                      <a:pt x="150" y="1868"/>
                    </a:lnTo>
                    <a:lnTo>
                      <a:pt x="144" y="1856"/>
                    </a:lnTo>
                    <a:lnTo>
                      <a:pt x="138" y="1844"/>
                    </a:lnTo>
                    <a:lnTo>
                      <a:pt x="134" y="1832"/>
                    </a:lnTo>
                    <a:lnTo>
                      <a:pt x="130" y="1820"/>
                    </a:lnTo>
                    <a:lnTo>
                      <a:pt x="128" y="1808"/>
                    </a:lnTo>
                    <a:lnTo>
                      <a:pt x="128" y="1794"/>
                    </a:lnTo>
                    <a:lnTo>
                      <a:pt x="128" y="1794"/>
                    </a:lnTo>
                    <a:lnTo>
                      <a:pt x="128" y="1780"/>
                    </a:lnTo>
                    <a:lnTo>
                      <a:pt x="130" y="1768"/>
                    </a:lnTo>
                    <a:lnTo>
                      <a:pt x="134" y="1756"/>
                    </a:lnTo>
                    <a:lnTo>
                      <a:pt x="138" y="1744"/>
                    </a:lnTo>
                    <a:lnTo>
                      <a:pt x="144" y="1732"/>
                    </a:lnTo>
                    <a:lnTo>
                      <a:pt x="150" y="1720"/>
                    </a:lnTo>
                    <a:lnTo>
                      <a:pt x="158" y="1710"/>
                    </a:lnTo>
                    <a:lnTo>
                      <a:pt x="166" y="1702"/>
                    </a:lnTo>
                    <a:lnTo>
                      <a:pt x="174" y="1694"/>
                    </a:lnTo>
                    <a:lnTo>
                      <a:pt x="184" y="1686"/>
                    </a:lnTo>
                    <a:lnTo>
                      <a:pt x="196" y="1680"/>
                    </a:lnTo>
                    <a:lnTo>
                      <a:pt x="208" y="1674"/>
                    </a:lnTo>
                    <a:lnTo>
                      <a:pt x="220" y="1670"/>
                    </a:lnTo>
                    <a:lnTo>
                      <a:pt x="232" y="1666"/>
                    </a:lnTo>
                    <a:lnTo>
                      <a:pt x="244" y="1664"/>
                    </a:lnTo>
                    <a:lnTo>
                      <a:pt x="258" y="1664"/>
                    </a:lnTo>
                    <a:lnTo>
                      <a:pt x="258" y="1664"/>
                    </a:lnTo>
                    <a:lnTo>
                      <a:pt x="272" y="1664"/>
                    </a:lnTo>
                    <a:lnTo>
                      <a:pt x="284" y="1666"/>
                    </a:lnTo>
                    <a:lnTo>
                      <a:pt x="296" y="1670"/>
                    </a:lnTo>
                    <a:lnTo>
                      <a:pt x="308" y="1674"/>
                    </a:lnTo>
                    <a:lnTo>
                      <a:pt x="320" y="1680"/>
                    </a:lnTo>
                    <a:lnTo>
                      <a:pt x="332" y="1686"/>
                    </a:lnTo>
                    <a:lnTo>
                      <a:pt x="342" y="1694"/>
                    </a:lnTo>
                    <a:lnTo>
                      <a:pt x="350" y="1702"/>
                    </a:lnTo>
                    <a:lnTo>
                      <a:pt x="358" y="1710"/>
                    </a:lnTo>
                    <a:lnTo>
                      <a:pt x="366" y="1720"/>
                    </a:lnTo>
                    <a:lnTo>
                      <a:pt x="372" y="1732"/>
                    </a:lnTo>
                    <a:lnTo>
                      <a:pt x="378" y="1744"/>
                    </a:lnTo>
                    <a:lnTo>
                      <a:pt x="382" y="1756"/>
                    </a:lnTo>
                    <a:lnTo>
                      <a:pt x="386" y="1768"/>
                    </a:lnTo>
                    <a:lnTo>
                      <a:pt x="388" y="1780"/>
                    </a:lnTo>
                    <a:lnTo>
                      <a:pt x="388" y="1794"/>
                    </a:lnTo>
                    <a:lnTo>
                      <a:pt x="388" y="1794"/>
                    </a:lnTo>
                    <a:lnTo>
                      <a:pt x="388" y="1808"/>
                    </a:lnTo>
                    <a:lnTo>
                      <a:pt x="386" y="1820"/>
                    </a:lnTo>
                    <a:lnTo>
                      <a:pt x="382" y="1832"/>
                    </a:lnTo>
                    <a:lnTo>
                      <a:pt x="378" y="1844"/>
                    </a:lnTo>
                    <a:lnTo>
                      <a:pt x="372" y="1856"/>
                    </a:lnTo>
                    <a:lnTo>
                      <a:pt x="366" y="1868"/>
                    </a:lnTo>
                    <a:lnTo>
                      <a:pt x="358" y="1878"/>
                    </a:lnTo>
                    <a:lnTo>
                      <a:pt x="350" y="1886"/>
                    </a:lnTo>
                    <a:lnTo>
                      <a:pt x="342" y="1894"/>
                    </a:lnTo>
                    <a:lnTo>
                      <a:pt x="332" y="1902"/>
                    </a:lnTo>
                    <a:lnTo>
                      <a:pt x="320" y="1908"/>
                    </a:lnTo>
                    <a:lnTo>
                      <a:pt x="308" y="1914"/>
                    </a:lnTo>
                    <a:lnTo>
                      <a:pt x="296" y="1918"/>
                    </a:lnTo>
                    <a:lnTo>
                      <a:pt x="284" y="1922"/>
                    </a:lnTo>
                    <a:lnTo>
                      <a:pt x="272" y="1924"/>
                    </a:lnTo>
                    <a:lnTo>
                      <a:pt x="258" y="1924"/>
                    </a:lnTo>
                    <a:lnTo>
                      <a:pt x="258" y="1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9" name="Freeform 8">
                <a:extLst>
                  <a:ext uri="{FF2B5EF4-FFF2-40B4-BE49-F238E27FC236}">
                    <a16:creationId xmlns:a16="http://schemas.microsoft.com/office/drawing/2014/main" id="{D62BD339-ADB7-4DD0-AA5B-95D38A0E0DFA}"/>
                  </a:ext>
                </a:extLst>
              </p:cNvPr>
              <p:cNvSpPr>
                <a:spLocks noEditPoints="1"/>
              </p:cNvSpPr>
              <p:nvPr/>
            </p:nvSpPr>
            <p:spPr bwMode="auto">
              <a:xfrm>
                <a:off x="1792" y="1201"/>
                <a:ext cx="642" cy="2048"/>
              </a:xfrm>
              <a:custGeom>
                <a:avLst/>
                <a:gdLst>
                  <a:gd name="T0" fmla="*/ 0 w 642"/>
                  <a:gd name="T1" fmla="*/ 2048 h 2048"/>
                  <a:gd name="T2" fmla="*/ 642 w 642"/>
                  <a:gd name="T3" fmla="*/ 0 h 2048"/>
                  <a:gd name="T4" fmla="*/ 254 w 642"/>
                  <a:gd name="T5" fmla="*/ 1794 h 2048"/>
                  <a:gd name="T6" fmla="*/ 254 w 642"/>
                  <a:gd name="T7" fmla="*/ 1780 h 2048"/>
                  <a:gd name="T8" fmla="*/ 260 w 642"/>
                  <a:gd name="T9" fmla="*/ 1756 h 2048"/>
                  <a:gd name="T10" fmla="*/ 270 w 642"/>
                  <a:gd name="T11" fmla="*/ 1732 h 2048"/>
                  <a:gd name="T12" fmla="*/ 284 w 642"/>
                  <a:gd name="T13" fmla="*/ 1710 h 2048"/>
                  <a:gd name="T14" fmla="*/ 300 w 642"/>
                  <a:gd name="T15" fmla="*/ 1694 h 2048"/>
                  <a:gd name="T16" fmla="*/ 322 w 642"/>
                  <a:gd name="T17" fmla="*/ 1680 h 2048"/>
                  <a:gd name="T18" fmla="*/ 346 w 642"/>
                  <a:gd name="T19" fmla="*/ 1670 h 2048"/>
                  <a:gd name="T20" fmla="*/ 370 w 642"/>
                  <a:gd name="T21" fmla="*/ 1664 h 2048"/>
                  <a:gd name="T22" fmla="*/ 384 w 642"/>
                  <a:gd name="T23" fmla="*/ 1664 h 2048"/>
                  <a:gd name="T24" fmla="*/ 410 w 642"/>
                  <a:gd name="T25" fmla="*/ 1666 h 2048"/>
                  <a:gd name="T26" fmla="*/ 434 w 642"/>
                  <a:gd name="T27" fmla="*/ 1674 h 2048"/>
                  <a:gd name="T28" fmla="*/ 458 w 642"/>
                  <a:gd name="T29" fmla="*/ 1686 h 2048"/>
                  <a:gd name="T30" fmla="*/ 476 w 642"/>
                  <a:gd name="T31" fmla="*/ 1702 h 2048"/>
                  <a:gd name="T32" fmla="*/ 492 w 642"/>
                  <a:gd name="T33" fmla="*/ 1720 h 2048"/>
                  <a:gd name="T34" fmla="*/ 504 w 642"/>
                  <a:gd name="T35" fmla="*/ 1744 h 2048"/>
                  <a:gd name="T36" fmla="*/ 512 w 642"/>
                  <a:gd name="T37" fmla="*/ 1768 h 2048"/>
                  <a:gd name="T38" fmla="*/ 514 w 642"/>
                  <a:gd name="T39" fmla="*/ 1794 h 2048"/>
                  <a:gd name="T40" fmla="*/ 514 w 642"/>
                  <a:gd name="T41" fmla="*/ 1808 h 2048"/>
                  <a:gd name="T42" fmla="*/ 508 w 642"/>
                  <a:gd name="T43" fmla="*/ 1832 h 2048"/>
                  <a:gd name="T44" fmla="*/ 498 w 642"/>
                  <a:gd name="T45" fmla="*/ 1856 h 2048"/>
                  <a:gd name="T46" fmla="*/ 484 w 642"/>
                  <a:gd name="T47" fmla="*/ 1878 h 2048"/>
                  <a:gd name="T48" fmla="*/ 468 w 642"/>
                  <a:gd name="T49" fmla="*/ 1894 h 2048"/>
                  <a:gd name="T50" fmla="*/ 446 w 642"/>
                  <a:gd name="T51" fmla="*/ 1908 h 2048"/>
                  <a:gd name="T52" fmla="*/ 422 w 642"/>
                  <a:gd name="T53" fmla="*/ 1918 h 2048"/>
                  <a:gd name="T54" fmla="*/ 398 w 642"/>
                  <a:gd name="T55" fmla="*/ 1924 h 2048"/>
                  <a:gd name="T56" fmla="*/ 384 w 642"/>
                  <a:gd name="T57" fmla="*/ 1924 h 2048"/>
                  <a:gd name="T58" fmla="*/ 358 w 642"/>
                  <a:gd name="T59" fmla="*/ 1922 h 2048"/>
                  <a:gd name="T60" fmla="*/ 334 w 642"/>
                  <a:gd name="T61" fmla="*/ 1914 h 2048"/>
                  <a:gd name="T62" fmla="*/ 310 w 642"/>
                  <a:gd name="T63" fmla="*/ 1902 h 2048"/>
                  <a:gd name="T64" fmla="*/ 292 w 642"/>
                  <a:gd name="T65" fmla="*/ 1886 h 2048"/>
                  <a:gd name="T66" fmla="*/ 276 w 642"/>
                  <a:gd name="T67" fmla="*/ 1868 h 2048"/>
                  <a:gd name="T68" fmla="*/ 264 w 642"/>
                  <a:gd name="T69" fmla="*/ 1844 h 2048"/>
                  <a:gd name="T70" fmla="*/ 256 w 642"/>
                  <a:gd name="T71" fmla="*/ 1820 h 2048"/>
                  <a:gd name="T72" fmla="*/ 254 w 642"/>
                  <a:gd name="T73" fmla="*/ 179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2" h="2048">
                    <a:moveTo>
                      <a:pt x="0" y="0"/>
                    </a:moveTo>
                    <a:lnTo>
                      <a:pt x="0" y="2048"/>
                    </a:lnTo>
                    <a:lnTo>
                      <a:pt x="642" y="2048"/>
                    </a:lnTo>
                    <a:lnTo>
                      <a:pt x="642" y="0"/>
                    </a:lnTo>
                    <a:lnTo>
                      <a:pt x="0" y="0"/>
                    </a:lnTo>
                    <a:close/>
                    <a:moveTo>
                      <a:pt x="254" y="1794"/>
                    </a:moveTo>
                    <a:lnTo>
                      <a:pt x="254" y="1794"/>
                    </a:lnTo>
                    <a:lnTo>
                      <a:pt x="254" y="1780"/>
                    </a:lnTo>
                    <a:lnTo>
                      <a:pt x="256" y="1768"/>
                    </a:lnTo>
                    <a:lnTo>
                      <a:pt x="260" y="1756"/>
                    </a:lnTo>
                    <a:lnTo>
                      <a:pt x="264" y="1744"/>
                    </a:lnTo>
                    <a:lnTo>
                      <a:pt x="270" y="1732"/>
                    </a:lnTo>
                    <a:lnTo>
                      <a:pt x="276" y="1720"/>
                    </a:lnTo>
                    <a:lnTo>
                      <a:pt x="284" y="1710"/>
                    </a:lnTo>
                    <a:lnTo>
                      <a:pt x="292" y="1702"/>
                    </a:lnTo>
                    <a:lnTo>
                      <a:pt x="300" y="1694"/>
                    </a:lnTo>
                    <a:lnTo>
                      <a:pt x="310" y="1686"/>
                    </a:lnTo>
                    <a:lnTo>
                      <a:pt x="322" y="1680"/>
                    </a:lnTo>
                    <a:lnTo>
                      <a:pt x="334" y="1674"/>
                    </a:lnTo>
                    <a:lnTo>
                      <a:pt x="346" y="1670"/>
                    </a:lnTo>
                    <a:lnTo>
                      <a:pt x="358" y="1666"/>
                    </a:lnTo>
                    <a:lnTo>
                      <a:pt x="370" y="1664"/>
                    </a:lnTo>
                    <a:lnTo>
                      <a:pt x="384" y="1664"/>
                    </a:lnTo>
                    <a:lnTo>
                      <a:pt x="384" y="1664"/>
                    </a:lnTo>
                    <a:lnTo>
                      <a:pt x="398" y="1664"/>
                    </a:lnTo>
                    <a:lnTo>
                      <a:pt x="410" y="1666"/>
                    </a:lnTo>
                    <a:lnTo>
                      <a:pt x="422" y="1670"/>
                    </a:lnTo>
                    <a:lnTo>
                      <a:pt x="434" y="1674"/>
                    </a:lnTo>
                    <a:lnTo>
                      <a:pt x="446" y="1680"/>
                    </a:lnTo>
                    <a:lnTo>
                      <a:pt x="458" y="1686"/>
                    </a:lnTo>
                    <a:lnTo>
                      <a:pt x="468" y="1694"/>
                    </a:lnTo>
                    <a:lnTo>
                      <a:pt x="476" y="1702"/>
                    </a:lnTo>
                    <a:lnTo>
                      <a:pt x="484" y="1710"/>
                    </a:lnTo>
                    <a:lnTo>
                      <a:pt x="492" y="1720"/>
                    </a:lnTo>
                    <a:lnTo>
                      <a:pt x="498" y="1732"/>
                    </a:lnTo>
                    <a:lnTo>
                      <a:pt x="504" y="1744"/>
                    </a:lnTo>
                    <a:lnTo>
                      <a:pt x="508" y="1756"/>
                    </a:lnTo>
                    <a:lnTo>
                      <a:pt x="512" y="1768"/>
                    </a:lnTo>
                    <a:lnTo>
                      <a:pt x="514" y="1780"/>
                    </a:lnTo>
                    <a:lnTo>
                      <a:pt x="514" y="1794"/>
                    </a:lnTo>
                    <a:lnTo>
                      <a:pt x="514" y="1794"/>
                    </a:lnTo>
                    <a:lnTo>
                      <a:pt x="514" y="1808"/>
                    </a:lnTo>
                    <a:lnTo>
                      <a:pt x="512" y="1820"/>
                    </a:lnTo>
                    <a:lnTo>
                      <a:pt x="508" y="1832"/>
                    </a:lnTo>
                    <a:lnTo>
                      <a:pt x="504" y="1844"/>
                    </a:lnTo>
                    <a:lnTo>
                      <a:pt x="498" y="1856"/>
                    </a:lnTo>
                    <a:lnTo>
                      <a:pt x="492" y="1868"/>
                    </a:lnTo>
                    <a:lnTo>
                      <a:pt x="484" y="1878"/>
                    </a:lnTo>
                    <a:lnTo>
                      <a:pt x="476" y="1886"/>
                    </a:lnTo>
                    <a:lnTo>
                      <a:pt x="468" y="1894"/>
                    </a:lnTo>
                    <a:lnTo>
                      <a:pt x="458" y="1902"/>
                    </a:lnTo>
                    <a:lnTo>
                      <a:pt x="446" y="1908"/>
                    </a:lnTo>
                    <a:lnTo>
                      <a:pt x="434" y="1914"/>
                    </a:lnTo>
                    <a:lnTo>
                      <a:pt x="422" y="1918"/>
                    </a:lnTo>
                    <a:lnTo>
                      <a:pt x="410" y="1922"/>
                    </a:lnTo>
                    <a:lnTo>
                      <a:pt x="398" y="1924"/>
                    </a:lnTo>
                    <a:lnTo>
                      <a:pt x="384" y="1924"/>
                    </a:lnTo>
                    <a:lnTo>
                      <a:pt x="384" y="1924"/>
                    </a:lnTo>
                    <a:lnTo>
                      <a:pt x="370" y="1924"/>
                    </a:lnTo>
                    <a:lnTo>
                      <a:pt x="358" y="1922"/>
                    </a:lnTo>
                    <a:lnTo>
                      <a:pt x="346" y="1918"/>
                    </a:lnTo>
                    <a:lnTo>
                      <a:pt x="334" y="1914"/>
                    </a:lnTo>
                    <a:lnTo>
                      <a:pt x="322" y="1908"/>
                    </a:lnTo>
                    <a:lnTo>
                      <a:pt x="310" y="1902"/>
                    </a:lnTo>
                    <a:lnTo>
                      <a:pt x="300" y="1894"/>
                    </a:lnTo>
                    <a:lnTo>
                      <a:pt x="292" y="1886"/>
                    </a:lnTo>
                    <a:lnTo>
                      <a:pt x="284" y="1878"/>
                    </a:lnTo>
                    <a:lnTo>
                      <a:pt x="276" y="1868"/>
                    </a:lnTo>
                    <a:lnTo>
                      <a:pt x="270" y="1856"/>
                    </a:lnTo>
                    <a:lnTo>
                      <a:pt x="264" y="1844"/>
                    </a:lnTo>
                    <a:lnTo>
                      <a:pt x="260" y="1832"/>
                    </a:lnTo>
                    <a:lnTo>
                      <a:pt x="256" y="1820"/>
                    </a:lnTo>
                    <a:lnTo>
                      <a:pt x="254" y="1808"/>
                    </a:lnTo>
                    <a:lnTo>
                      <a:pt x="254" y="1794"/>
                    </a:lnTo>
                    <a:lnTo>
                      <a:pt x="254" y="17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4" name="Content Placeholder 2">
              <a:extLst>
                <a:ext uri="{FF2B5EF4-FFF2-40B4-BE49-F238E27FC236}">
                  <a16:creationId xmlns:a16="http://schemas.microsoft.com/office/drawing/2014/main" id="{FC23BA1F-8C0E-4264-AF78-EA852D6E5236}"/>
                </a:ext>
              </a:extLst>
            </p:cNvPr>
            <p:cNvSpPr txBox="1">
              <a:spLocks/>
            </p:cNvSpPr>
            <p:nvPr/>
          </p:nvSpPr>
          <p:spPr>
            <a:xfrm>
              <a:off x="3355332" y="2607095"/>
              <a:ext cx="2139238" cy="387798"/>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Topic Modelling and Sentiment Analysis</a:t>
              </a:r>
            </a:p>
          </p:txBody>
        </p:sp>
        <p:grpSp>
          <p:nvGrpSpPr>
            <p:cNvPr id="46" name="Group 45">
              <a:extLst>
                <a:ext uri="{FF2B5EF4-FFF2-40B4-BE49-F238E27FC236}">
                  <a16:creationId xmlns:a16="http://schemas.microsoft.com/office/drawing/2014/main" id="{A6D33443-9BE1-44D8-A678-7FC835D7F0E0}"/>
                </a:ext>
              </a:extLst>
            </p:cNvPr>
            <p:cNvGrpSpPr/>
            <p:nvPr/>
          </p:nvGrpSpPr>
          <p:grpSpPr>
            <a:xfrm>
              <a:off x="4242648" y="1989502"/>
              <a:ext cx="364606" cy="314313"/>
              <a:chOff x="10456863" y="1954213"/>
              <a:chExt cx="276225" cy="238125"/>
            </a:xfrm>
            <a:solidFill>
              <a:schemeClr val="accent1"/>
            </a:solidFill>
          </p:grpSpPr>
          <p:sp>
            <p:nvSpPr>
              <p:cNvPr id="63" name="Freeform 3638">
                <a:extLst>
                  <a:ext uri="{FF2B5EF4-FFF2-40B4-BE49-F238E27FC236}">
                    <a16:creationId xmlns:a16="http://schemas.microsoft.com/office/drawing/2014/main" id="{BB5C5835-418D-41D2-AC1A-9F74D8723843}"/>
                  </a:ext>
                </a:extLst>
              </p:cNvPr>
              <p:cNvSpPr>
                <a:spLocks/>
              </p:cNvSpPr>
              <p:nvPr/>
            </p:nvSpPr>
            <p:spPr bwMode="auto">
              <a:xfrm>
                <a:off x="10467975" y="1954213"/>
                <a:ext cx="236537" cy="95250"/>
              </a:xfrm>
              <a:custGeom>
                <a:avLst/>
                <a:gdLst>
                  <a:gd name="T0" fmla="*/ 599 w 599"/>
                  <a:gd name="T1" fmla="*/ 11 h 241"/>
                  <a:gd name="T2" fmla="*/ 591 w 599"/>
                  <a:gd name="T3" fmla="*/ 6 h 241"/>
                  <a:gd name="T4" fmla="*/ 582 w 599"/>
                  <a:gd name="T5" fmla="*/ 2 h 241"/>
                  <a:gd name="T6" fmla="*/ 572 w 599"/>
                  <a:gd name="T7" fmla="*/ 0 h 241"/>
                  <a:gd name="T8" fmla="*/ 560 w 599"/>
                  <a:gd name="T9" fmla="*/ 0 h 241"/>
                  <a:gd name="T10" fmla="*/ 46 w 599"/>
                  <a:gd name="T11" fmla="*/ 0 h 241"/>
                  <a:gd name="T12" fmla="*/ 33 w 599"/>
                  <a:gd name="T13" fmla="*/ 1 h 241"/>
                  <a:gd name="T14" fmla="*/ 21 w 599"/>
                  <a:gd name="T15" fmla="*/ 3 h 241"/>
                  <a:gd name="T16" fmla="*/ 9 w 599"/>
                  <a:gd name="T17" fmla="*/ 7 h 241"/>
                  <a:gd name="T18" fmla="*/ 0 w 599"/>
                  <a:gd name="T19" fmla="*/ 14 h 241"/>
                  <a:gd name="T20" fmla="*/ 315 w 599"/>
                  <a:gd name="T21" fmla="*/ 241 h 241"/>
                  <a:gd name="T22" fmla="*/ 599 w 599"/>
                  <a:gd name="T23"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9" h="241">
                    <a:moveTo>
                      <a:pt x="599" y="11"/>
                    </a:moveTo>
                    <a:lnTo>
                      <a:pt x="591" y="6"/>
                    </a:lnTo>
                    <a:lnTo>
                      <a:pt x="582" y="2"/>
                    </a:lnTo>
                    <a:lnTo>
                      <a:pt x="572" y="0"/>
                    </a:lnTo>
                    <a:lnTo>
                      <a:pt x="560" y="0"/>
                    </a:lnTo>
                    <a:lnTo>
                      <a:pt x="46" y="0"/>
                    </a:lnTo>
                    <a:lnTo>
                      <a:pt x="33" y="1"/>
                    </a:lnTo>
                    <a:lnTo>
                      <a:pt x="21" y="3"/>
                    </a:lnTo>
                    <a:lnTo>
                      <a:pt x="9" y="7"/>
                    </a:lnTo>
                    <a:lnTo>
                      <a:pt x="0" y="14"/>
                    </a:lnTo>
                    <a:lnTo>
                      <a:pt x="315" y="241"/>
                    </a:lnTo>
                    <a:lnTo>
                      <a:pt x="59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4" name="Freeform 3639">
                <a:extLst>
                  <a:ext uri="{FF2B5EF4-FFF2-40B4-BE49-F238E27FC236}">
                    <a16:creationId xmlns:a16="http://schemas.microsoft.com/office/drawing/2014/main" id="{B919657A-066C-4C64-B249-EF74942130F8}"/>
                  </a:ext>
                </a:extLst>
              </p:cNvPr>
              <p:cNvSpPr>
                <a:spLocks/>
              </p:cNvSpPr>
              <p:nvPr/>
            </p:nvSpPr>
            <p:spPr bwMode="auto">
              <a:xfrm>
                <a:off x="10456863" y="1966913"/>
                <a:ext cx="257175" cy="158750"/>
              </a:xfrm>
              <a:custGeom>
                <a:avLst/>
                <a:gdLst>
                  <a:gd name="T0" fmla="*/ 552 w 649"/>
                  <a:gd name="T1" fmla="*/ 257 h 402"/>
                  <a:gd name="T2" fmla="*/ 565 w 649"/>
                  <a:gd name="T3" fmla="*/ 258 h 402"/>
                  <a:gd name="T4" fmla="*/ 579 w 649"/>
                  <a:gd name="T5" fmla="*/ 260 h 402"/>
                  <a:gd name="T6" fmla="*/ 591 w 649"/>
                  <a:gd name="T7" fmla="*/ 262 h 402"/>
                  <a:gd name="T8" fmla="*/ 604 w 649"/>
                  <a:gd name="T9" fmla="*/ 266 h 402"/>
                  <a:gd name="T10" fmla="*/ 615 w 649"/>
                  <a:gd name="T11" fmla="*/ 270 h 402"/>
                  <a:gd name="T12" fmla="*/ 627 w 649"/>
                  <a:gd name="T13" fmla="*/ 275 h 402"/>
                  <a:gd name="T14" fmla="*/ 638 w 649"/>
                  <a:gd name="T15" fmla="*/ 282 h 402"/>
                  <a:gd name="T16" fmla="*/ 649 w 649"/>
                  <a:gd name="T17" fmla="*/ 288 h 402"/>
                  <a:gd name="T18" fmla="*/ 649 w 649"/>
                  <a:gd name="T19" fmla="*/ 40 h 402"/>
                  <a:gd name="T20" fmla="*/ 649 w 649"/>
                  <a:gd name="T21" fmla="*/ 29 h 402"/>
                  <a:gd name="T22" fmla="*/ 646 w 649"/>
                  <a:gd name="T23" fmla="*/ 18 h 402"/>
                  <a:gd name="T24" fmla="*/ 644 w 649"/>
                  <a:gd name="T25" fmla="*/ 9 h 402"/>
                  <a:gd name="T26" fmla="*/ 641 w 649"/>
                  <a:gd name="T27" fmla="*/ 0 h 402"/>
                  <a:gd name="T28" fmla="*/ 349 w 649"/>
                  <a:gd name="T29" fmla="*/ 235 h 402"/>
                  <a:gd name="T30" fmla="*/ 346 w 649"/>
                  <a:gd name="T31" fmla="*/ 238 h 402"/>
                  <a:gd name="T32" fmla="*/ 342 w 649"/>
                  <a:gd name="T33" fmla="*/ 238 h 402"/>
                  <a:gd name="T34" fmla="*/ 338 w 649"/>
                  <a:gd name="T35" fmla="*/ 238 h 402"/>
                  <a:gd name="T36" fmla="*/ 334 w 649"/>
                  <a:gd name="T37" fmla="*/ 237 h 402"/>
                  <a:gd name="T38" fmla="*/ 10 w 649"/>
                  <a:gd name="T39" fmla="*/ 2 h 402"/>
                  <a:gd name="T40" fmla="*/ 5 w 649"/>
                  <a:gd name="T41" fmla="*/ 11 h 402"/>
                  <a:gd name="T42" fmla="*/ 3 w 649"/>
                  <a:gd name="T43" fmla="*/ 20 h 402"/>
                  <a:gd name="T44" fmla="*/ 0 w 649"/>
                  <a:gd name="T45" fmla="*/ 29 h 402"/>
                  <a:gd name="T46" fmla="*/ 0 w 649"/>
                  <a:gd name="T47" fmla="*/ 40 h 402"/>
                  <a:gd name="T48" fmla="*/ 0 w 649"/>
                  <a:gd name="T49" fmla="*/ 329 h 402"/>
                  <a:gd name="T50" fmla="*/ 0 w 649"/>
                  <a:gd name="T51" fmla="*/ 337 h 402"/>
                  <a:gd name="T52" fmla="*/ 1 w 649"/>
                  <a:gd name="T53" fmla="*/ 343 h 402"/>
                  <a:gd name="T54" fmla="*/ 3 w 649"/>
                  <a:gd name="T55" fmla="*/ 351 h 402"/>
                  <a:gd name="T56" fmla="*/ 5 w 649"/>
                  <a:gd name="T57" fmla="*/ 357 h 402"/>
                  <a:gd name="T58" fmla="*/ 8 w 649"/>
                  <a:gd name="T59" fmla="*/ 362 h 402"/>
                  <a:gd name="T60" fmla="*/ 12 w 649"/>
                  <a:gd name="T61" fmla="*/ 369 h 402"/>
                  <a:gd name="T62" fmla="*/ 16 w 649"/>
                  <a:gd name="T63" fmla="*/ 374 h 402"/>
                  <a:gd name="T64" fmla="*/ 21 w 649"/>
                  <a:gd name="T65" fmla="*/ 379 h 402"/>
                  <a:gd name="T66" fmla="*/ 31 w 649"/>
                  <a:gd name="T67" fmla="*/ 388 h 402"/>
                  <a:gd name="T68" fmla="*/ 43 w 649"/>
                  <a:gd name="T69" fmla="*/ 395 h 402"/>
                  <a:gd name="T70" fmla="*/ 49 w 649"/>
                  <a:gd name="T71" fmla="*/ 397 h 402"/>
                  <a:gd name="T72" fmla="*/ 57 w 649"/>
                  <a:gd name="T73" fmla="*/ 400 h 402"/>
                  <a:gd name="T74" fmla="*/ 63 w 649"/>
                  <a:gd name="T75" fmla="*/ 401 h 402"/>
                  <a:gd name="T76" fmla="*/ 71 w 649"/>
                  <a:gd name="T77" fmla="*/ 402 h 402"/>
                  <a:gd name="T78" fmla="*/ 387 w 649"/>
                  <a:gd name="T79" fmla="*/ 402 h 402"/>
                  <a:gd name="T80" fmla="*/ 389 w 649"/>
                  <a:gd name="T81" fmla="*/ 387 h 402"/>
                  <a:gd name="T82" fmla="*/ 393 w 649"/>
                  <a:gd name="T83" fmla="*/ 373 h 402"/>
                  <a:gd name="T84" fmla="*/ 398 w 649"/>
                  <a:gd name="T85" fmla="*/ 359 h 402"/>
                  <a:gd name="T86" fmla="*/ 405 w 649"/>
                  <a:gd name="T87" fmla="*/ 345 h 402"/>
                  <a:gd name="T88" fmla="*/ 412 w 649"/>
                  <a:gd name="T89" fmla="*/ 332 h 402"/>
                  <a:gd name="T90" fmla="*/ 421 w 649"/>
                  <a:gd name="T91" fmla="*/ 320 h 402"/>
                  <a:gd name="T92" fmla="*/ 432 w 649"/>
                  <a:gd name="T93" fmla="*/ 310 h 402"/>
                  <a:gd name="T94" fmla="*/ 442 w 649"/>
                  <a:gd name="T95" fmla="*/ 300 h 402"/>
                  <a:gd name="T96" fmla="*/ 453 w 649"/>
                  <a:gd name="T97" fmla="*/ 291 h 402"/>
                  <a:gd name="T98" fmla="*/ 466 w 649"/>
                  <a:gd name="T99" fmla="*/ 282 h 402"/>
                  <a:gd name="T100" fmla="*/ 479 w 649"/>
                  <a:gd name="T101" fmla="*/ 275 h 402"/>
                  <a:gd name="T102" fmla="*/ 492 w 649"/>
                  <a:gd name="T103" fmla="*/ 269 h 402"/>
                  <a:gd name="T104" fmla="*/ 506 w 649"/>
                  <a:gd name="T105" fmla="*/ 264 h 402"/>
                  <a:gd name="T106" fmla="*/ 522 w 649"/>
                  <a:gd name="T107" fmla="*/ 261 h 402"/>
                  <a:gd name="T108" fmla="*/ 537 w 649"/>
                  <a:gd name="T109" fmla="*/ 258 h 402"/>
                  <a:gd name="T110" fmla="*/ 552 w 649"/>
                  <a:gd name="T111" fmla="*/ 25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9" h="402">
                    <a:moveTo>
                      <a:pt x="552" y="257"/>
                    </a:moveTo>
                    <a:lnTo>
                      <a:pt x="565" y="258"/>
                    </a:lnTo>
                    <a:lnTo>
                      <a:pt x="579" y="260"/>
                    </a:lnTo>
                    <a:lnTo>
                      <a:pt x="591" y="262"/>
                    </a:lnTo>
                    <a:lnTo>
                      <a:pt x="604" y="266"/>
                    </a:lnTo>
                    <a:lnTo>
                      <a:pt x="615" y="270"/>
                    </a:lnTo>
                    <a:lnTo>
                      <a:pt x="627" y="275"/>
                    </a:lnTo>
                    <a:lnTo>
                      <a:pt x="638" y="282"/>
                    </a:lnTo>
                    <a:lnTo>
                      <a:pt x="649" y="288"/>
                    </a:lnTo>
                    <a:lnTo>
                      <a:pt x="649" y="40"/>
                    </a:lnTo>
                    <a:lnTo>
                      <a:pt x="649" y="29"/>
                    </a:lnTo>
                    <a:lnTo>
                      <a:pt x="646" y="18"/>
                    </a:lnTo>
                    <a:lnTo>
                      <a:pt x="644" y="9"/>
                    </a:lnTo>
                    <a:lnTo>
                      <a:pt x="641" y="0"/>
                    </a:lnTo>
                    <a:lnTo>
                      <a:pt x="349" y="235"/>
                    </a:lnTo>
                    <a:lnTo>
                      <a:pt x="346" y="238"/>
                    </a:lnTo>
                    <a:lnTo>
                      <a:pt x="342" y="238"/>
                    </a:lnTo>
                    <a:lnTo>
                      <a:pt x="338" y="238"/>
                    </a:lnTo>
                    <a:lnTo>
                      <a:pt x="334" y="237"/>
                    </a:lnTo>
                    <a:lnTo>
                      <a:pt x="10" y="2"/>
                    </a:lnTo>
                    <a:lnTo>
                      <a:pt x="5" y="11"/>
                    </a:lnTo>
                    <a:lnTo>
                      <a:pt x="3" y="20"/>
                    </a:lnTo>
                    <a:lnTo>
                      <a:pt x="0" y="29"/>
                    </a:lnTo>
                    <a:lnTo>
                      <a:pt x="0" y="40"/>
                    </a:lnTo>
                    <a:lnTo>
                      <a:pt x="0" y="329"/>
                    </a:lnTo>
                    <a:lnTo>
                      <a:pt x="0" y="337"/>
                    </a:lnTo>
                    <a:lnTo>
                      <a:pt x="1" y="343"/>
                    </a:lnTo>
                    <a:lnTo>
                      <a:pt x="3" y="351"/>
                    </a:lnTo>
                    <a:lnTo>
                      <a:pt x="5" y="357"/>
                    </a:lnTo>
                    <a:lnTo>
                      <a:pt x="8" y="362"/>
                    </a:lnTo>
                    <a:lnTo>
                      <a:pt x="12" y="369"/>
                    </a:lnTo>
                    <a:lnTo>
                      <a:pt x="16" y="374"/>
                    </a:lnTo>
                    <a:lnTo>
                      <a:pt x="21" y="379"/>
                    </a:lnTo>
                    <a:lnTo>
                      <a:pt x="31" y="388"/>
                    </a:lnTo>
                    <a:lnTo>
                      <a:pt x="43" y="395"/>
                    </a:lnTo>
                    <a:lnTo>
                      <a:pt x="49" y="397"/>
                    </a:lnTo>
                    <a:lnTo>
                      <a:pt x="57" y="400"/>
                    </a:lnTo>
                    <a:lnTo>
                      <a:pt x="63" y="401"/>
                    </a:lnTo>
                    <a:lnTo>
                      <a:pt x="71" y="402"/>
                    </a:lnTo>
                    <a:lnTo>
                      <a:pt x="387" y="402"/>
                    </a:lnTo>
                    <a:lnTo>
                      <a:pt x="389" y="387"/>
                    </a:lnTo>
                    <a:lnTo>
                      <a:pt x="393" y="373"/>
                    </a:lnTo>
                    <a:lnTo>
                      <a:pt x="398" y="359"/>
                    </a:lnTo>
                    <a:lnTo>
                      <a:pt x="405" y="345"/>
                    </a:lnTo>
                    <a:lnTo>
                      <a:pt x="412" y="332"/>
                    </a:lnTo>
                    <a:lnTo>
                      <a:pt x="421" y="320"/>
                    </a:lnTo>
                    <a:lnTo>
                      <a:pt x="432" y="310"/>
                    </a:lnTo>
                    <a:lnTo>
                      <a:pt x="442" y="300"/>
                    </a:lnTo>
                    <a:lnTo>
                      <a:pt x="453" y="291"/>
                    </a:lnTo>
                    <a:lnTo>
                      <a:pt x="466" y="282"/>
                    </a:lnTo>
                    <a:lnTo>
                      <a:pt x="479" y="275"/>
                    </a:lnTo>
                    <a:lnTo>
                      <a:pt x="492" y="269"/>
                    </a:lnTo>
                    <a:lnTo>
                      <a:pt x="506" y="264"/>
                    </a:lnTo>
                    <a:lnTo>
                      <a:pt x="522" y="261"/>
                    </a:lnTo>
                    <a:lnTo>
                      <a:pt x="537" y="258"/>
                    </a:lnTo>
                    <a:lnTo>
                      <a:pt x="552"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5" name="Freeform 3640">
                <a:extLst>
                  <a:ext uri="{FF2B5EF4-FFF2-40B4-BE49-F238E27FC236}">
                    <a16:creationId xmlns:a16="http://schemas.microsoft.com/office/drawing/2014/main" id="{DB0B9B61-59AB-4F7E-BE43-6AEC4B8698BF}"/>
                  </a:ext>
                </a:extLst>
              </p:cNvPr>
              <p:cNvSpPr>
                <a:spLocks noEditPoints="1"/>
              </p:cNvSpPr>
              <p:nvPr/>
            </p:nvSpPr>
            <p:spPr bwMode="auto">
              <a:xfrm>
                <a:off x="10618788" y="2078038"/>
                <a:ext cx="114300" cy="114300"/>
              </a:xfrm>
              <a:custGeom>
                <a:avLst/>
                <a:gdLst>
                  <a:gd name="T0" fmla="*/ 111 w 287"/>
                  <a:gd name="T1" fmla="*/ 253 h 289"/>
                  <a:gd name="T2" fmla="*/ 77 w 287"/>
                  <a:gd name="T3" fmla="*/ 235 h 289"/>
                  <a:gd name="T4" fmla="*/ 66 w 287"/>
                  <a:gd name="T5" fmla="*/ 242 h 289"/>
                  <a:gd name="T6" fmla="*/ 48 w 287"/>
                  <a:gd name="T7" fmla="*/ 242 h 289"/>
                  <a:gd name="T8" fmla="*/ 107 w 287"/>
                  <a:gd name="T9" fmla="*/ 181 h 289"/>
                  <a:gd name="T10" fmla="*/ 119 w 287"/>
                  <a:gd name="T11" fmla="*/ 192 h 289"/>
                  <a:gd name="T12" fmla="*/ 107 w 287"/>
                  <a:gd name="T13" fmla="*/ 204 h 289"/>
                  <a:gd name="T14" fmla="*/ 100 w 287"/>
                  <a:gd name="T15" fmla="*/ 220 h 289"/>
                  <a:gd name="T16" fmla="*/ 133 w 287"/>
                  <a:gd name="T17" fmla="*/ 232 h 289"/>
                  <a:gd name="T18" fmla="*/ 165 w 287"/>
                  <a:gd name="T19" fmla="*/ 228 h 289"/>
                  <a:gd name="T20" fmla="*/ 193 w 287"/>
                  <a:gd name="T21" fmla="*/ 214 h 289"/>
                  <a:gd name="T22" fmla="*/ 214 w 287"/>
                  <a:gd name="T23" fmla="*/ 190 h 289"/>
                  <a:gd name="T24" fmla="*/ 223 w 287"/>
                  <a:gd name="T25" fmla="*/ 159 h 289"/>
                  <a:gd name="T26" fmla="*/ 245 w 287"/>
                  <a:gd name="T27" fmla="*/ 172 h 289"/>
                  <a:gd name="T28" fmla="*/ 229 w 287"/>
                  <a:gd name="T29" fmla="*/ 210 h 289"/>
                  <a:gd name="T30" fmla="*/ 201 w 287"/>
                  <a:gd name="T31" fmla="*/ 238 h 289"/>
                  <a:gd name="T32" fmla="*/ 163 w 287"/>
                  <a:gd name="T33" fmla="*/ 254 h 289"/>
                  <a:gd name="T34" fmla="*/ 39 w 287"/>
                  <a:gd name="T35" fmla="*/ 138 h 289"/>
                  <a:gd name="T36" fmla="*/ 52 w 287"/>
                  <a:gd name="T37" fmla="*/ 98 h 289"/>
                  <a:gd name="T38" fmla="*/ 78 w 287"/>
                  <a:gd name="T39" fmla="*/ 66 h 289"/>
                  <a:gd name="T40" fmla="*/ 114 w 287"/>
                  <a:gd name="T41" fmla="*/ 47 h 289"/>
                  <a:gd name="T42" fmla="*/ 155 w 287"/>
                  <a:gd name="T43" fmla="*/ 43 h 289"/>
                  <a:gd name="T44" fmla="*/ 188 w 287"/>
                  <a:gd name="T45" fmla="*/ 54 h 289"/>
                  <a:gd name="T46" fmla="*/ 211 w 287"/>
                  <a:gd name="T47" fmla="*/ 51 h 289"/>
                  <a:gd name="T48" fmla="*/ 223 w 287"/>
                  <a:gd name="T49" fmla="*/ 39 h 289"/>
                  <a:gd name="T50" fmla="*/ 235 w 287"/>
                  <a:gd name="T51" fmla="*/ 51 h 289"/>
                  <a:gd name="T52" fmla="*/ 165 w 287"/>
                  <a:gd name="T53" fmla="*/ 118 h 289"/>
                  <a:gd name="T54" fmla="*/ 165 w 287"/>
                  <a:gd name="T55" fmla="*/ 101 h 289"/>
                  <a:gd name="T56" fmla="*/ 197 w 287"/>
                  <a:gd name="T57" fmla="*/ 91 h 289"/>
                  <a:gd name="T58" fmla="*/ 172 w 287"/>
                  <a:gd name="T59" fmla="*/ 72 h 289"/>
                  <a:gd name="T60" fmla="*/ 137 w 287"/>
                  <a:gd name="T61" fmla="*/ 66 h 289"/>
                  <a:gd name="T62" fmla="*/ 106 w 287"/>
                  <a:gd name="T63" fmla="*/ 77 h 289"/>
                  <a:gd name="T64" fmla="*/ 82 w 287"/>
                  <a:gd name="T65" fmla="*/ 96 h 289"/>
                  <a:gd name="T66" fmla="*/ 68 w 287"/>
                  <a:gd name="T67" fmla="*/ 124 h 289"/>
                  <a:gd name="T68" fmla="*/ 39 w 287"/>
                  <a:gd name="T69" fmla="*/ 149 h 289"/>
                  <a:gd name="T70" fmla="*/ 101 w 287"/>
                  <a:gd name="T71" fmla="*/ 6 h 289"/>
                  <a:gd name="T72" fmla="*/ 52 w 287"/>
                  <a:gd name="T73" fmla="*/ 33 h 289"/>
                  <a:gd name="T74" fmla="*/ 16 w 287"/>
                  <a:gd name="T75" fmla="*/ 75 h 289"/>
                  <a:gd name="T76" fmla="*/ 0 w 287"/>
                  <a:gd name="T77" fmla="*/ 129 h 289"/>
                  <a:gd name="T78" fmla="*/ 6 w 287"/>
                  <a:gd name="T79" fmla="*/ 187 h 289"/>
                  <a:gd name="T80" fmla="*/ 32 w 287"/>
                  <a:gd name="T81" fmla="*/ 236 h 289"/>
                  <a:gd name="T82" fmla="*/ 75 w 287"/>
                  <a:gd name="T83" fmla="*/ 271 h 289"/>
                  <a:gd name="T84" fmla="*/ 129 w 287"/>
                  <a:gd name="T85" fmla="*/ 287 h 289"/>
                  <a:gd name="T86" fmla="*/ 186 w 287"/>
                  <a:gd name="T87" fmla="*/ 282 h 289"/>
                  <a:gd name="T88" fmla="*/ 235 w 287"/>
                  <a:gd name="T89" fmla="*/ 255 h 289"/>
                  <a:gd name="T90" fmla="*/ 270 w 287"/>
                  <a:gd name="T91" fmla="*/ 213 h 289"/>
                  <a:gd name="T92" fmla="*/ 287 w 287"/>
                  <a:gd name="T93" fmla="*/ 159 h 289"/>
                  <a:gd name="T94" fmla="*/ 281 w 287"/>
                  <a:gd name="T95" fmla="*/ 101 h 289"/>
                  <a:gd name="T96" fmla="*/ 255 w 287"/>
                  <a:gd name="T97" fmla="*/ 52 h 289"/>
                  <a:gd name="T98" fmla="*/ 213 w 287"/>
                  <a:gd name="T99" fmla="*/ 18 h 289"/>
                  <a:gd name="T100" fmla="*/ 159 w 287"/>
                  <a:gd name="T10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89">
                    <a:moveTo>
                      <a:pt x="142" y="256"/>
                    </a:moveTo>
                    <a:lnTo>
                      <a:pt x="132" y="256"/>
                    </a:lnTo>
                    <a:lnTo>
                      <a:pt x="122" y="254"/>
                    </a:lnTo>
                    <a:lnTo>
                      <a:pt x="111" y="253"/>
                    </a:lnTo>
                    <a:lnTo>
                      <a:pt x="102" y="249"/>
                    </a:lnTo>
                    <a:lnTo>
                      <a:pt x="93" y="245"/>
                    </a:lnTo>
                    <a:lnTo>
                      <a:pt x="84" y="240"/>
                    </a:lnTo>
                    <a:lnTo>
                      <a:pt x="77" y="235"/>
                    </a:lnTo>
                    <a:lnTo>
                      <a:pt x="69" y="228"/>
                    </a:lnTo>
                    <a:lnTo>
                      <a:pt x="69" y="233"/>
                    </a:lnTo>
                    <a:lnTo>
                      <a:pt x="69" y="238"/>
                    </a:lnTo>
                    <a:lnTo>
                      <a:pt x="66" y="242"/>
                    </a:lnTo>
                    <a:lnTo>
                      <a:pt x="62" y="245"/>
                    </a:lnTo>
                    <a:lnTo>
                      <a:pt x="57" y="246"/>
                    </a:lnTo>
                    <a:lnTo>
                      <a:pt x="52" y="245"/>
                    </a:lnTo>
                    <a:lnTo>
                      <a:pt x="48" y="242"/>
                    </a:lnTo>
                    <a:lnTo>
                      <a:pt x="46" y="238"/>
                    </a:lnTo>
                    <a:lnTo>
                      <a:pt x="46" y="233"/>
                    </a:lnTo>
                    <a:lnTo>
                      <a:pt x="46" y="181"/>
                    </a:lnTo>
                    <a:lnTo>
                      <a:pt x="107" y="181"/>
                    </a:lnTo>
                    <a:lnTo>
                      <a:pt x="111" y="181"/>
                    </a:lnTo>
                    <a:lnTo>
                      <a:pt x="115" y="183"/>
                    </a:lnTo>
                    <a:lnTo>
                      <a:pt x="118" y="187"/>
                    </a:lnTo>
                    <a:lnTo>
                      <a:pt x="119" y="192"/>
                    </a:lnTo>
                    <a:lnTo>
                      <a:pt x="118" y="197"/>
                    </a:lnTo>
                    <a:lnTo>
                      <a:pt x="115" y="201"/>
                    </a:lnTo>
                    <a:lnTo>
                      <a:pt x="111" y="204"/>
                    </a:lnTo>
                    <a:lnTo>
                      <a:pt x="107" y="204"/>
                    </a:lnTo>
                    <a:lnTo>
                      <a:pt x="79" y="204"/>
                    </a:lnTo>
                    <a:lnTo>
                      <a:pt x="86" y="210"/>
                    </a:lnTo>
                    <a:lnTo>
                      <a:pt x="92" y="215"/>
                    </a:lnTo>
                    <a:lnTo>
                      <a:pt x="100" y="220"/>
                    </a:lnTo>
                    <a:lnTo>
                      <a:pt x="107" y="224"/>
                    </a:lnTo>
                    <a:lnTo>
                      <a:pt x="115" y="228"/>
                    </a:lnTo>
                    <a:lnTo>
                      <a:pt x="124" y="231"/>
                    </a:lnTo>
                    <a:lnTo>
                      <a:pt x="133" y="232"/>
                    </a:lnTo>
                    <a:lnTo>
                      <a:pt x="142" y="232"/>
                    </a:lnTo>
                    <a:lnTo>
                      <a:pt x="150" y="232"/>
                    </a:lnTo>
                    <a:lnTo>
                      <a:pt x="157" y="231"/>
                    </a:lnTo>
                    <a:lnTo>
                      <a:pt x="165" y="228"/>
                    </a:lnTo>
                    <a:lnTo>
                      <a:pt x="173" y="226"/>
                    </a:lnTo>
                    <a:lnTo>
                      <a:pt x="181" y="223"/>
                    </a:lnTo>
                    <a:lnTo>
                      <a:pt x="187" y="218"/>
                    </a:lnTo>
                    <a:lnTo>
                      <a:pt x="193" y="214"/>
                    </a:lnTo>
                    <a:lnTo>
                      <a:pt x="200" y="208"/>
                    </a:lnTo>
                    <a:lnTo>
                      <a:pt x="205" y="202"/>
                    </a:lnTo>
                    <a:lnTo>
                      <a:pt x="209" y="196"/>
                    </a:lnTo>
                    <a:lnTo>
                      <a:pt x="214" y="190"/>
                    </a:lnTo>
                    <a:lnTo>
                      <a:pt x="217" y="182"/>
                    </a:lnTo>
                    <a:lnTo>
                      <a:pt x="220" y="174"/>
                    </a:lnTo>
                    <a:lnTo>
                      <a:pt x="222" y="167"/>
                    </a:lnTo>
                    <a:lnTo>
                      <a:pt x="223" y="159"/>
                    </a:lnTo>
                    <a:lnTo>
                      <a:pt x="223" y="150"/>
                    </a:lnTo>
                    <a:lnTo>
                      <a:pt x="247" y="150"/>
                    </a:lnTo>
                    <a:lnTo>
                      <a:pt x="247" y="161"/>
                    </a:lnTo>
                    <a:lnTo>
                      <a:pt x="245" y="172"/>
                    </a:lnTo>
                    <a:lnTo>
                      <a:pt x="242" y="182"/>
                    </a:lnTo>
                    <a:lnTo>
                      <a:pt x="240" y="191"/>
                    </a:lnTo>
                    <a:lnTo>
                      <a:pt x="235" y="201"/>
                    </a:lnTo>
                    <a:lnTo>
                      <a:pt x="229" y="210"/>
                    </a:lnTo>
                    <a:lnTo>
                      <a:pt x="223" y="218"/>
                    </a:lnTo>
                    <a:lnTo>
                      <a:pt x="217" y="226"/>
                    </a:lnTo>
                    <a:lnTo>
                      <a:pt x="209" y="232"/>
                    </a:lnTo>
                    <a:lnTo>
                      <a:pt x="201" y="238"/>
                    </a:lnTo>
                    <a:lnTo>
                      <a:pt x="192" y="244"/>
                    </a:lnTo>
                    <a:lnTo>
                      <a:pt x="183" y="247"/>
                    </a:lnTo>
                    <a:lnTo>
                      <a:pt x="173" y="251"/>
                    </a:lnTo>
                    <a:lnTo>
                      <a:pt x="163" y="254"/>
                    </a:lnTo>
                    <a:lnTo>
                      <a:pt x="152" y="256"/>
                    </a:lnTo>
                    <a:lnTo>
                      <a:pt x="142" y="256"/>
                    </a:lnTo>
                    <a:close/>
                    <a:moveTo>
                      <a:pt x="39" y="149"/>
                    </a:moveTo>
                    <a:lnTo>
                      <a:pt x="39" y="138"/>
                    </a:lnTo>
                    <a:lnTo>
                      <a:pt x="42" y="127"/>
                    </a:lnTo>
                    <a:lnTo>
                      <a:pt x="44" y="116"/>
                    </a:lnTo>
                    <a:lnTo>
                      <a:pt x="48" y="107"/>
                    </a:lnTo>
                    <a:lnTo>
                      <a:pt x="52" y="98"/>
                    </a:lnTo>
                    <a:lnTo>
                      <a:pt x="57" y="89"/>
                    </a:lnTo>
                    <a:lnTo>
                      <a:pt x="64" y="80"/>
                    </a:lnTo>
                    <a:lnTo>
                      <a:pt x="70" y="74"/>
                    </a:lnTo>
                    <a:lnTo>
                      <a:pt x="78" y="66"/>
                    </a:lnTo>
                    <a:lnTo>
                      <a:pt x="87" y="61"/>
                    </a:lnTo>
                    <a:lnTo>
                      <a:pt x="95" y="55"/>
                    </a:lnTo>
                    <a:lnTo>
                      <a:pt x="105" y="51"/>
                    </a:lnTo>
                    <a:lnTo>
                      <a:pt x="114" y="47"/>
                    </a:lnTo>
                    <a:lnTo>
                      <a:pt x="124" y="45"/>
                    </a:lnTo>
                    <a:lnTo>
                      <a:pt x="134" y="43"/>
                    </a:lnTo>
                    <a:lnTo>
                      <a:pt x="146" y="42"/>
                    </a:lnTo>
                    <a:lnTo>
                      <a:pt x="155" y="43"/>
                    </a:lnTo>
                    <a:lnTo>
                      <a:pt x="164" y="45"/>
                    </a:lnTo>
                    <a:lnTo>
                      <a:pt x="173" y="47"/>
                    </a:lnTo>
                    <a:lnTo>
                      <a:pt x="181" y="50"/>
                    </a:lnTo>
                    <a:lnTo>
                      <a:pt x="188" y="54"/>
                    </a:lnTo>
                    <a:lnTo>
                      <a:pt x="196" y="59"/>
                    </a:lnTo>
                    <a:lnTo>
                      <a:pt x="204" y="65"/>
                    </a:lnTo>
                    <a:lnTo>
                      <a:pt x="211" y="72"/>
                    </a:lnTo>
                    <a:lnTo>
                      <a:pt x="211" y="51"/>
                    </a:lnTo>
                    <a:lnTo>
                      <a:pt x="211" y="47"/>
                    </a:lnTo>
                    <a:lnTo>
                      <a:pt x="214" y="43"/>
                    </a:lnTo>
                    <a:lnTo>
                      <a:pt x="218" y="41"/>
                    </a:lnTo>
                    <a:lnTo>
                      <a:pt x="223" y="39"/>
                    </a:lnTo>
                    <a:lnTo>
                      <a:pt x="228" y="41"/>
                    </a:lnTo>
                    <a:lnTo>
                      <a:pt x="232" y="43"/>
                    </a:lnTo>
                    <a:lnTo>
                      <a:pt x="235" y="47"/>
                    </a:lnTo>
                    <a:lnTo>
                      <a:pt x="235" y="51"/>
                    </a:lnTo>
                    <a:lnTo>
                      <a:pt x="235" y="122"/>
                    </a:lnTo>
                    <a:lnTo>
                      <a:pt x="173" y="122"/>
                    </a:lnTo>
                    <a:lnTo>
                      <a:pt x="169" y="120"/>
                    </a:lnTo>
                    <a:lnTo>
                      <a:pt x="165" y="118"/>
                    </a:lnTo>
                    <a:lnTo>
                      <a:pt x="163" y="114"/>
                    </a:lnTo>
                    <a:lnTo>
                      <a:pt x="161" y="109"/>
                    </a:lnTo>
                    <a:lnTo>
                      <a:pt x="163" y="105"/>
                    </a:lnTo>
                    <a:lnTo>
                      <a:pt x="165" y="101"/>
                    </a:lnTo>
                    <a:lnTo>
                      <a:pt x="169" y="98"/>
                    </a:lnTo>
                    <a:lnTo>
                      <a:pt x="173" y="97"/>
                    </a:lnTo>
                    <a:lnTo>
                      <a:pt x="201" y="97"/>
                    </a:lnTo>
                    <a:lnTo>
                      <a:pt x="197" y="91"/>
                    </a:lnTo>
                    <a:lnTo>
                      <a:pt x="191" y="86"/>
                    </a:lnTo>
                    <a:lnTo>
                      <a:pt x="186" y="80"/>
                    </a:lnTo>
                    <a:lnTo>
                      <a:pt x="179" y="75"/>
                    </a:lnTo>
                    <a:lnTo>
                      <a:pt x="172" y="72"/>
                    </a:lnTo>
                    <a:lnTo>
                      <a:pt x="164" y="69"/>
                    </a:lnTo>
                    <a:lnTo>
                      <a:pt x="155" y="68"/>
                    </a:lnTo>
                    <a:lnTo>
                      <a:pt x="146" y="66"/>
                    </a:lnTo>
                    <a:lnTo>
                      <a:pt x="137" y="66"/>
                    </a:lnTo>
                    <a:lnTo>
                      <a:pt x="129" y="68"/>
                    </a:lnTo>
                    <a:lnTo>
                      <a:pt x="122" y="70"/>
                    </a:lnTo>
                    <a:lnTo>
                      <a:pt x="114" y="73"/>
                    </a:lnTo>
                    <a:lnTo>
                      <a:pt x="106" y="77"/>
                    </a:lnTo>
                    <a:lnTo>
                      <a:pt x="100" y="80"/>
                    </a:lnTo>
                    <a:lnTo>
                      <a:pt x="93" y="86"/>
                    </a:lnTo>
                    <a:lnTo>
                      <a:pt x="88" y="91"/>
                    </a:lnTo>
                    <a:lnTo>
                      <a:pt x="82" y="96"/>
                    </a:lnTo>
                    <a:lnTo>
                      <a:pt x="78" y="102"/>
                    </a:lnTo>
                    <a:lnTo>
                      <a:pt x="74" y="110"/>
                    </a:lnTo>
                    <a:lnTo>
                      <a:pt x="70" y="116"/>
                    </a:lnTo>
                    <a:lnTo>
                      <a:pt x="68" y="124"/>
                    </a:lnTo>
                    <a:lnTo>
                      <a:pt x="65" y="132"/>
                    </a:lnTo>
                    <a:lnTo>
                      <a:pt x="64" y="141"/>
                    </a:lnTo>
                    <a:lnTo>
                      <a:pt x="64" y="149"/>
                    </a:lnTo>
                    <a:lnTo>
                      <a:pt x="39" y="149"/>
                    </a:lnTo>
                    <a:close/>
                    <a:moveTo>
                      <a:pt x="143" y="0"/>
                    </a:moveTo>
                    <a:lnTo>
                      <a:pt x="129" y="1"/>
                    </a:lnTo>
                    <a:lnTo>
                      <a:pt x="114" y="2"/>
                    </a:lnTo>
                    <a:lnTo>
                      <a:pt x="101" y="6"/>
                    </a:lnTo>
                    <a:lnTo>
                      <a:pt x="87" y="11"/>
                    </a:lnTo>
                    <a:lnTo>
                      <a:pt x="75" y="18"/>
                    </a:lnTo>
                    <a:lnTo>
                      <a:pt x="62" y="24"/>
                    </a:lnTo>
                    <a:lnTo>
                      <a:pt x="52" y="33"/>
                    </a:lnTo>
                    <a:lnTo>
                      <a:pt x="42" y="42"/>
                    </a:lnTo>
                    <a:lnTo>
                      <a:pt x="32" y="52"/>
                    </a:lnTo>
                    <a:lnTo>
                      <a:pt x="24" y="64"/>
                    </a:lnTo>
                    <a:lnTo>
                      <a:pt x="16" y="75"/>
                    </a:lnTo>
                    <a:lnTo>
                      <a:pt x="11" y="88"/>
                    </a:lnTo>
                    <a:lnTo>
                      <a:pt x="6" y="101"/>
                    </a:lnTo>
                    <a:lnTo>
                      <a:pt x="2" y="115"/>
                    </a:lnTo>
                    <a:lnTo>
                      <a:pt x="0" y="129"/>
                    </a:lnTo>
                    <a:lnTo>
                      <a:pt x="0" y="143"/>
                    </a:lnTo>
                    <a:lnTo>
                      <a:pt x="0" y="159"/>
                    </a:lnTo>
                    <a:lnTo>
                      <a:pt x="2" y="173"/>
                    </a:lnTo>
                    <a:lnTo>
                      <a:pt x="6" y="187"/>
                    </a:lnTo>
                    <a:lnTo>
                      <a:pt x="11" y="200"/>
                    </a:lnTo>
                    <a:lnTo>
                      <a:pt x="16" y="213"/>
                    </a:lnTo>
                    <a:lnTo>
                      <a:pt x="24" y="224"/>
                    </a:lnTo>
                    <a:lnTo>
                      <a:pt x="32" y="236"/>
                    </a:lnTo>
                    <a:lnTo>
                      <a:pt x="42" y="246"/>
                    </a:lnTo>
                    <a:lnTo>
                      <a:pt x="52" y="255"/>
                    </a:lnTo>
                    <a:lnTo>
                      <a:pt x="62" y="263"/>
                    </a:lnTo>
                    <a:lnTo>
                      <a:pt x="75" y="271"/>
                    </a:lnTo>
                    <a:lnTo>
                      <a:pt x="87" y="277"/>
                    </a:lnTo>
                    <a:lnTo>
                      <a:pt x="101" y="282"/>
                    </a:lnTo>
                    <a:lnTo>
                      <a:pt x="114" y="285"/>
                    </a:lnTo>
                    <a:lnTo>
                      <a:pt x="129" y="287"/>
                    </a:lnTo>
                    <a:lnTo>
                      <a:pt x="143" y="289"/>
                    </a:lnTo>
                    <a:lnTo>
                      <a:pt x="159" y="287"/>
                    </a:lnTo>
                    <a:lnTo>
                      <a:pt x="173" y="285"/>
                    </a:lnTo>
                    <a:lnTo>
                      <a:pt x="186" y="282"/>
                    </a:lnTo>
                    <a:lnTo>
                      <a:pt x="200" y="277"/>
                    </a:lnTo>
                    <a:lnTo>
                      <a:pt x="213" y="271"/>
                    </a:lnTo>
                    <a:lnTo>
                      <a:pt x="224" y="263"/>
                    </a:lnTo>
                    <a:lnTo>
                      <a:pt x="235" y="255"/>
                    </a:lnTo>
                    <a:lnTo>
                      <a:pt x="245" y="246"/>
                    </a:lnTo>
                    <a:lnTo>
                      <a:pt x="255" y="236"/>
                    </a:lnTo>
                    <a:lnTo>
                      <a:pt x="263" y="224"/>
                    </a:lnTo>
                    <a:lnTo>
                      <a:pt x="270" y="213"/>
                    </a:lnTo>
                    <a:lnTo>
                      <a:pt x="277" y="200"/>
                    </a:lnTo>
                    <a:lnTo>
                      <a:pt x="281" y="187"/>
                    </a:lnTo>
                    <a:lnTo>
                      <a:pt x="285" y="173"/>
                    </a:lnTo>
                    <a:lnTo>
                      <a:pt x="287" y="159"/>
                    </a:lnTo>
                    <a:lnTo>
                      <a:pt x="287" y="143"/>
                    </a:lnTo>
                    <a:lnTo>
                      <a:pt x="287" y="129"/>
                    </a:lnTo>
                    <a:lnTo>
                      <a:pt x="285" y="115"/>
                    </a:lnTo>
                    <a:lnTo>
                      <a:pt x="281" y="101"/>
                    </a:lnTo>
                    <a:lnTo>
                      <a:pt x="277" y="88"/>
                    </a:lnTo>
                    <a:lnTo>
                      <a:pt x="270" y="75"/>
                    </a:lnTo>
                    <a:lnTo>
                      <a:pt x="263" y="64"/>
                    </a:lnTo>
                    <a:lnTo>
                      <a:pt x="255" y="52"/>
                    </a:lnTo>
                    <a:lnTo>
                      <a:pt x="245" y="42"/>
                    </a:lnTo>
                    <a:lnTo>
                      <a:pt x="235" y="33"/>
                    </a:lnTo>
                    <a:lnTo>
                      <a:pt x="224" y="24"/>
                    </a:lnTo>
                    <a:lnTo>
                      <a:pt x="213" y="18"/>
                    </a:lnTo>
                    <a:lnTo>
                      <a:pt x="200" y="11"/>
                    </a:lnTo>
                    <a:lnTo>
                      <a:pt x="186" y="6"/>
                    </a:lnTo>
                    <a:lnTo>
                      <a:pt x="173" y="2"/>
                    </a:lnTo>
                    <a:lnTo>
                      <a:pt x="159" y="1"/>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grpSp>
        <p:sp>
          <p:nvSpPr>
            <p:cNvPr id="36" name="Content Placeholder 2">
              <a:extLst>
                <a:ext uri="{FF2B5EF4-FFF2-40B4-BE49-F238E27FC236}">
                  <a16:creationId xmlns:a16="http://schemas.microsoft.com/office/drawing/2014/main" id="{06182DEE-7902-4D24-9E08-DD69375B1A47}"/>
                </a:ext>
              </a:extLst>
            </p:cNvPr>
            <p:cNvSpPr txBox="1">
              <a:spLocks/>
            </p:cNvSpPr>
            <p:nvPr/>
          </p:nvSpPr>
          <p:spPr>
            <a:xfrm>
              <a:off x="9752371" y="2607095"/>
              <a:ext cx="2139238" cy="426271"/>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Next Steps</a:t>
              </a:r>
            </a:p>
            <a:p>
              <a:pPr marL="0" marR="0" lvl="0" indent="0" algn="ctr" defTabSz="914400" rtl="0" eaLnBrk="1" fontAlgn="auto" latinLnBrk="0" hangingPunct="1">
                <a:lnSpc>
                  <a:spcPct val="90000"/>
                </a:lnSpc>
                <a:spcBef>
                  <a:spcPts val="0"/>
                </a:spcBef>
                <a:spcAft>
                  <a:spcPts val="30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7" name="Group 46">
              <a:extLst>
                <a:ext uri="{FF2B5EF4-FFF2-40B4-BE49-F238E27FC236}">
                  <a16:creationId xmlns:a16="http://schemas.microsoft.com/office/drawing/2014/main" id="{185CCA9F-C3F9-421D-B5BE-B8A3B9EFBAF5}"/>
                </a:ext>
              </a:extLst>
            </p:cNvPr>
            <p:cNvGrpSpPr/>
            <p:nvPr/>
          </p:nvGrpSpPr>
          <p:grpSpPr>
            <a:xfrm>
              <a:off x="10633400" y="1999979"/>
              <a:ext cx="377178" cy="293360"/>
              <a:chOff x="1474788" y="828675"/>
              <a:chExt cx="285750" cy="222251"/>
            </a:xfrm>
            <a:solidFill>
              <a:schemeClr val="accent1"/>
            </a:solidFill>
          </p:grpSpPr>
          <p:sp>
            <p:nvSpPr>
              <p:cNvPr id="61" name="Freeform 1682">
                <a:extLst>
                  <a:ext uri="{FF2B5EF4-FFF2-40B4-BE49-F238E27FC236}">
                    <a16:creationId xmlns:a16="http://schemas.microsoft.com/office/drawing/2014/main" id="{379B1B10-4E3D-44F2-B133-F9759AFDDC60}"/>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2" name="Freeform 1683">
                <a:extLst>
                  <a:ext uri="{FF2B5EF4-FFF2-40B4-BE49-F238E27FC236}">
                    <a16:creationId xmlns:a16="http://schemas.microsoft.com/office/drawing/2014/main" id="{4E996A5C-21B3-4907-A822-E65AACA3B37E}"/>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7" name="Content Placeholder 2">
              <a:extLst>
                <a:ext uri="{FF2B5EF4-FFF2-40B4-BE49-F238E27FC236}">
                  <a16:creationId xmlns:a16="http://schemas.microsoft.com/office/drawing/2014/main" id="{801F0608-5AF0-40BB-BB6B-DE32FA87473F}"/>
                </a:ext>
              </a:extLst>
            </p:cNvPr>
            <p:cNvSpPr txBox="1">
              <a:spLocks/>
            </p:cNvSpPr>
            <p:nvPr/>
          </p:nvSpPr>
          <p:spPr>
            <a:xfrm>
              <a:off x="8153112" y="5425330"/>
              <a:ext cx="2139238" cy="193899"/>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Summary</a:t>
              </a:r>
            </a:p>
          </p:txBody>
        </p:sp>
        <p:sp>
          <p:nvSpPr>
            <p:cNvPr id="48" name="Freeform 1669">
              <a:extLst>
                <a:ext uri="{FF2B5EF4-FFF2-40B4-BE49-F238E27FC236}">
                  <a16:creationId xmlns:a16="http://schemas.microsoft.com/office/drawing/2014/main" id="{AEBF21E1-C1FD-454C-9001-61A16BC7EE3D}"/>
                </a:ext>
              </a:extLst>
            </p:cNvPr>
            <p:cNvSpPr>
              <a:spLocks noEditPoints="1"/>
            </p:cNvSpPr>
            <p:nvPr/>
          </p:nvSpPr>
          <p:spPr bwMode="auto">
            <a:xfrm>
              <a:off x="9028811" y="4854575"/>
              <a:ext cx="377176" cy="377176"/>
            </a:xfrm>
            <a:custGeom>
              <a:avLst/>
              <a:gdLst>
                <a:gd name="T0" fmla="*/ 519 w 719"/>
                <a:gd name="T1" fmla="*/ 263 h 719"/>
                <a:gd name="T2" fmla="*/ 292 w 719"/>
                <a:gd name="T3" fmla="*/ 475 h 719"/>
                <a:gd name="T4" fmla="*/ 289 w 719"/>
                <a:gd name="T5" fmla="*/ 477 h 719"/>
                <a:gd name="T6" fmla="*/ 284 w 719"/>
                <a:gd name="T7" fmla="*/ 479 h 719"/>
                <a:gd name="T8" fmla="*/ 280 w 719"/>
                <a:gd name="T9" fmla="*/ 477 h 719"/>
                <a:gd name="T10" fmla="*/ 275 w 719"/>
                <a:gd name="T11" fmla="*/ 475 h 719"/>
                <a:gd name="T12" fmla="*/ 200 w 719"/>
                <a:gd name="T13" fmla="*/ 400 h 719"/>
                <a:gd name="T14" fmla="*/ 198 w 719"/>
                <a:gd name="T15" fmla="*/ 396 h 719"/>
                <a:gd name="T16" fmla="*/ 197 w 719"/>
                <a:gd name="T17" fmla="*/ 391 h 719"/>
                <a:gd name="T18" fmla="*/ 198 w 719"/>
                <a:gd name="T19" fmla="*/ 387 h 719"/>
                <a:gd name="T20" fmla="*/ 200 w 719"/>
                <a:gd name="T21" fmla="*/ 382 h 719"/>
                <a:gd name="T22" fmla="*/ 205 w 719"/>
                <a:gd name="T23" fmla="*/ 380 h 719"/>
                <a:gd name="T24" fmla="*/ 209 w 719"/>
                <a:gd name="T25" fmla="*/ 379 h 719"/>
                <a:gd name="T26" fmla="*/ 213 w 719"/>
                <a:gd name="T27" fmla="*/ 380 h 719"/>
                <a:gd name="T28" fmla="*/ 217 w 719"/>
                <a:gd name="T29" fmla="*/ 382 h 719"/>
                <a:gd name="T30" fmla="*/ 284 w 719"/>
                <a:gd name="T31" fmla="*/ 450 h 719"/>
                <a:gd name="T32" fmla="*/ 503 w 719"/>
                <a:gd name="T33" fmla="*/ 247 h 719"/>
                <a:gd name="T34" fmla="*/ 507 w 719"/>
                <a:gd name="T35" fmla="*/ 243 h 719"/>
                <a:gd name="T36" fmla="*/ 512 w 719"/>
                <a:gd name="T37" fmla="*/ 243 h 719"/>
                <a:gd name="T38" fmla="*/ 516 w 719"/>
                <a:gd name="T39" fmla="*/ 243 h 719"/>
                <a:gd name="T40" fmla="*/ 519 w 719"/>
                <a:gd name="T41" fmla="*/ 247 h 719"/>
                <a:gd name="T42" fmla="*/ 522 w 719"/>
                <a:gd name="T43" fmla="*/ 251 h 719"/>
                <a:gd name="T44" fmla="*/ 523 w 719"/>
                <a:gd name="T45" fmla="*/ 255 h 719"/>
                <a:gd name="T46" fmla="*/ 522 w 719"/>
                <a:gd name="T47" fmla="*/ 260 h 719"/>
                <a:gd name="T48" fmla="*/ 519 w 719"/>
                <a:gd name="T49" fmla="*/ 263 h 719"/>
                <a:gd name="T50" fmla="*/ 707 w 719"/>
                <a:gd name="T51" fmla="*/ 0 h 719"/>
                <a:gd name="T52" fmla="*/ 12 w 719"/>
                <a:gd name="T53" fmla="*/ 0 h 719"/>
                <a:gd name="T54" fmla="*/ 8 w 719"/>
                <a:gd name="T55" fmla="*/ 2 h 719"/>
                <a:gd name="T56" fmla="*/ 4 w 719"/>
                <a:gd name="T57" fmla="*/ 5 h 719"/>
                <a:gd name="T58" fmla="*/ 1 w 719"/>
                <a:gd name="T59" fmla="*/ 8 h 719"/>
                <a:gd name="T60" fmla="*/ 0 w 719"/>
                <a:gd name="T61" fmla="*/ 13 h 719"/>
                <a:gd name="T62" fmla="*/ 0 w 719"/>
                <a:gd name="T63" fmla="*/ 707 h 719"/>
                <a:gd name="T64" fmla="*/ 1 w 719"/>
                <a:gd name="T65" fmla="*/ 713 h 719"/>
                <a:gd name="T66" fmla="*/ 4 w 719"/>
                <a:gd name="T67" fmla="*/ 716 h 719"/>
                <a:gd name="T68" fmla="*/ 8 w 719"/>
                <a:gd name="T69" fmla="*/ 719 h 719"/>
                <a:gd name="T70" fmla="*/ 12 w 719"/>
                <a:gd name="T71" fmla="*/ 719 h 719"/>
                <a:gd name="T72" fmla="*/ 707 w 719"/>
                <a:gd name="T73" fmla="*/ 719 h 719"/>
                <a:gd name="T74" fmla="*/ 711 w 719"/>
                <a:gd name="T75" fmla="*/ 719 h 719"/>
                <a:gd name="T76" fmla="*/ 716 w 719"/>
                <a:gd name="T77" fmla="*/ 716 h 719"/>
                <a:gd name="T78" fmla="*/ 718 w 719"/>
                <a:gd name="T79" fmla="*/ 713 h 719"/>
                <a:gd name="T80" fmla="*/ 719 w 719"/>
                <a:gd name="T81" fmla="*/ 707 h 719"/>
                <a:gd name="T82" fmla="*/ 719 w 719"/>
                <a:gd name="T83" fmla="*/ 13 h 719"/>
                <a:gd name="T84" fmla="*/ 718 w 719"/>
                <a:gd name="T85" fmla="*/ 8 h 719"/>
                <a:gd name="T86" fmla="*/ 716 w 719"/>
                <a:gd name="T87" fmla="*/ 5 h 719"/>
                <a:gd name="T88" fmla="*/ 711 w 719"/>
                <a:gd name="T89" fmla="*/ 2 h 719"/>
                <a:gd name="T90" fmla="*/ 707 w 719"/>
                <a:gd name="T91"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9" h="719">
                  <a:moveTo>
                    <a:pt x="519" y="263"/>
                  </a:moveTo>
                  <a:lnTo>
                    <a:pt x="292" y="475"/>
                  </a:lnTo>
                  <a:lnTo>
                    <a:pt x="289" y="477"/>
                  </a:lnTo>
                  <a:lnTo>
                    <a:pt x="284" y="479"/>
                  </a:lnTo>
                  <a:lnTo>
                    <a:pt x="280" y="477"/>
                  </a:lnTo>
                  <a:lnTo>
                    <a:pt x="275" y="475"/>
                  </a:lnTo>
                  <a:lnTo>
                    <a:pt x="200" y="400"/>
                  </a:lnTo>
                  <a:lnTo>
                    <a:pt x="198" y="396"/>
                  </a:lnTo>
                  <a:lnTo>
                    <a:pt x="197" y="391"/>
                  </a:lnTo>
                  <a:lnTo>
                    <a:pt x="198" y="387"/>
                  </a:lnTo>
                  <a:lnTo>
                    <a:pt x="200" y="382"/>
                  </a:lnTo>
                  <a:lnTo>
                    <a:pt x="205" y="380"/>
                  </a:lnTo>
                  <a:lnTo>
                    <a:pt x="209" y="379"/>
                  </a:lnTo>
                  <a:lnTo>
                    <a:pt x="213" y="380"/>
                  </a:lnTo>
                  <a:lnTo>
                    <a:pt x="217" y="382"/>
                  </a:lnTo>
                  <a:lnTo>
                    <a:pt x="284" y="450"/>
                  </a:lnTo>
                  <a:lnTo>
                    <a:pt x="503" y="247"/>
                  </a:lnTo>
                  <a:lnTo>
                    <a:pt x="507" y="243"/>
                  </a:lnTo>
                  <a:lnTo>
                    <a:pt x="512" y="243"/>
                  </a:lnTo>
                  <a:lnTo>
                    <a:pt x="516" y="243"/>
                  </a:lnTo>
                  <a:lnTo>
                    <a:pt x="519" y="247"/>
                  </a:lnTo>
                  <a:lnTo>
                    <a:pt x="522" y="251"/>
                  </a:lnTo>
                  <a:lnTo>
                    <a:pt x="523" y="255"/>
                  </a:lnTo>
                  <a:lnTo>
                    <a:pt x="522" y="260"/>
                  </a:lnTo>
                  <a:lnTo>
                    <a:pt x="519" y="263"/>
                  </a:lnTo>
                  <a:close/>
                  <a:moveTo>
                    <a:pt x="707" y="0"/>
                  </a:moveTo>
                  <a:lnTo>
                    <a:pt x="12" y="0"/>
                  </a:lnTo>
                  <a:lnTo>
                    <a:pt x="8" y="2"/>
                  </a:lnTo>
                  <a:lnTo>
                    <a:pt x="4" y="5"/>
                  </a:lnTo>
                  <a:lnTo>
                    <a:pt x="1" y="8"/>
                  </a:lnTo>
                  <a:lnTo>
                    <a:pt x="0" y="13"/>
                  </a:lnTo>
                  <a:lnTo>
                    <a:pt x="0" y="707"/>
                  </a:lnTo>
                  <a:lnTo>
                    <a:pt x="1" y="713"/>
                  </a:lnTo>
                  <a:lnTo>
                    <a:pt x="4"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8" name="Content Placeholder 2">
              <a:extLst>
                <a:ext uri="{FF2B5EF4-FFF2-40B4-BE49-F238E27FC236}">
                  <a16:creationId xmlns:a16="http://schemas.microsoft.com/office/drawing/2014/main" id="{DB1C8B27-8A53-4590-A9E8-4872BBFE1240}"/>
                </a:ext>
              </a:extLst>
            </p:cNvPr>
            <p:cNvSpPr txBox="1">
              <a:spLocks/>
            </p:cNvSpPr>
            <p:nvPr/>
          </p:nvSpPr>
          <p:spPr>
            <a:xfrm>
              <a:off x="4954592" y="5425330"/>
              <a:ext cx="2139238" cy="193899"/>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Data Visualizations</a:t>
              </a:r>
            </a:p>
          </p:txBody>
        </p:sp>
        <p:grpSp>
          <p:nvGrpSpPr>
            <p:cNvPr id="49" name="Group 48">
              <a:extLst>
                <a:ext uri="{FF2B5EF4-FFF2-40B4-BE49-F238E27FC236}">
                  <a16:creationId xmlns:a16="http://schemas.microsoft.com/office/drawing/2014/main" id="{4C117339-8A3F-4EE1-9D93-E585D2A37D17}"/>
                </a:ext>
              </a:extLst>
            </p:cNvPr>
            <p:cNvGrpSpPr/>
            <p:nvPr/>
          </p:nvGrpSpPr>
          <p:grpSpPr>
            <a:xfrm>
              <a:off x="5842894" y="4870290"/>
              <a:ext cx="375082" cy="345745"/>
              <a:chOff x="4313201" y="1920875"/>
              <a:chExt cx="284163" cy="261938"/>
            </a:xfrm>
            <a:solidFill>
              <a:schemeClr val="accent1"/>
            </a:solidFill>
          </p:grpSpPr>
          <p:sp>
            <p:nvSpPr>
              <p:cNvPr id="59" name="Freeform 3131">
                <a:extLst>
                  <a:ext uri="{FF2B5EF4-FFF2-40B4-BE49-F238E27FC236}">
                    <a16:creationId xmlns:a16="http://schemas.microsoft.com/office/drawing/2014/main" id="{FB771899-B7FE-4921-9A74-C6D71F071D58}"/>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0" name="Freeform 3132">
                <a:extLst>
                  <a:ext uri="{FF2B5EF4-FFF2-40B4-BE49-F238E27FC236}">
                    <a16:creationId xmlns:a16="http://schemas.microsoft.com/office/drawing/2014/main" id="{72FDE97C-537A-4B18-B6BE-95F2C0D3F4D0}"/>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9" name="Content Placeholder 2">
              <a:extLst>
                <a:ext uri="{FF2B5EF4-FFF2-40B4-BE49-F238E27FC236}">
                  <a16:creationId xmlns:a16="http://schemas.microsoft.com/office/drawing/2014/main" id="{D7B687C8-9051-4EE9-ABFD-3E8367BC78DB}"/>
                </a:ext>
              </a:extLst>
            </p:cNvPr>
            <p:cNvSpPr txBox="1">
              <a:spLocks/>
            </p:cNvSpPr>
            <p:nvPr/>
          </p:nvSpPr>
          <p:spPr>
            <a:xfrm>
              <a:off x="1756072" y="5425330"/>
              <a:ext cx="2139238" cy="387798"/>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Data Preparation and Preprocessing</a:t>
              </a:r>
            </a:p>
          </p:txBody>
        </p:sp>
        <p:grpSp>
          <p:nvGrpSpPr>
            <p:cNvPr id="50" name="Group 49">
              <a:extLst>
                <a:ext uri="{FF2B5EF4-FFF2-40B4-BE49-F238E27FC236}">
                  <a16:creationId xmlns:a16="http://schemas.microsoft.com/office/drawing/2014/main" id="{6D83AD8B-8993-4DD3-B718-75FD73B9460A}"/>
                </a:ext>
              </a:extLst>
            </p:cNvPr>
            <p:cNvGrpSpPr/>
            <p:nvPr/>
          </p:nvGrpSpPr>
          <p:grpSpPr>
            <a:xfrm>
              <a:off x="2636054" y="4854575"/>
              <a:ext cx="379272" cy="377176"/>
              <a:chOff x="4900613" y="3937000"/>
              <a:chExt cx="287338" cy="285750"/>
            </a:xfrm>
            <a:solidFill>
              <a:schemeClr val="accent1"/>
            </a:solidFill>
          </p:grpSpPr>
          <p:sp>
            <p:nvSpPr>
              <p:cNvPr id="51" name="Freeform 4743">
                <a:extLst>
                  <a:ext uri="{FF2B5EF4-FFF2-40B4-BE49-F238E27FC236}">
                    <a16:creationId xmlns:a16="http://schemas.microsoft.com/office/drawing/2014/main" id="{0C10FC2C-8850-4AED-893D-75FCAE559217}"/>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4744">
                <a:extLst>
                  <a:ext uri="{FF2B5EF4-FFF2-40B4-BE49-F238E27FC236}">
                    <a16:creationId xmlns:a16="http://schemas.microsoft.com/office/drawing/2014/main" id="{2943447E-9503-4211-9710-41280EBF74B3}"/>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4745">
                <a:extLst>
                  <a:ext uri="{FF2B5EF4-FFF2-40B4-BE49-F238E27FC236}">
                    <a16:creationId xmlns:a16="http://schemas.microsoft.com/office/drawing/2014/main" id="{458C1C97-B5D5-41A5-A642-F670D9629E9D}"/>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4" name="Freeform 4746">
                <a:extLst>
                  <a:ext uri="{FF2B5EF4-FFF2-40B4-BE49-F238E27FC236}">
                    <a16:creationId xmlns:a16="http://schemas.microsoft.com/office/drawing/2014/main" id="{171D8EBE-E9A2-4459-9C65-282A30804308}"/>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5" name="Freeform 4747">
                <a:extLst>
                  <a:ext uri="{FF2B5EF4-FFF2-40B4-BE49-F238E27FC236}">
                    <a16:creationId xmlns:a16="http://schemas.microsoft.com/office/drawing/2014/main" id="{F758515F-16FE-4797-8759-F22F8BD65891}"/>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6" name="Freeform 4748">
                <a:extLst>
                  <a:ext uri="{FF2B5EF4-FFF2-40B4-BE49-F238E27FC236}">
                    <a16:creationId xmlns:a16="http://schemas.microsoft.com/office/drawing/2014/main" id="{AA9389B3-8264-4B54-B49F-656C9DF21360}"/>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7" name="Freeform 4749">
                <a:extLst>
                  <a:ext uri="{FF2B5EF4-FFF2-40B4-BE49-F238E27FC236}">
                    <a16:creationId xmlns:a16="http://schemas.microsoft.com/office/drawing/2014/main" id="{201F7A12-BAD4-41B3-A709-6E87F6ED5F59}"/>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8" name="Freeform 4750">
                <a:extLst>
                  <a:ext uri="{FF2B5EF4-FFF2-40B4-BE49-F238E27FC236}">
                    <a16:creationId xmlns:a16="http://schemas.microsoft.com/office/drawing/2014/main" id="{6F90758B-F302-4197-BD9D-915D8891B77E}"/>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grpSp>
      </p:grpSp>
      <p:sp>
        <p:nvSpPr>
          <p:cNvPr id="93" name="Rectangle 34">
            <a:extLst>
              <a:ext uri="{FF2B5EF4-FFF2-40B4-BE49-F238E27FC236}">
                <a16:creationId xmlns:a16="http://schemas.microsoft.com/office/drawing/2014/main" id="{C636E1C9-E36F-45F5-B0B0-AA06B8739640}"/>
              </a:ext>
            </a:extLst>
          </p:cNvPr>
          <p:cNvSpPr/>
          <p:nvPr/>
        </p:nvSpPr>
        <p:spPr>
          <a:xfrm flipV="1">
            <a:off x="-76707" y="3048965"/>
            <a:ext cx="12268707" cy="2237748"/>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54510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lstStyle/>
          <a:p>
            <a:r>
              <a:rPr lang="en-US" dirty="0"/>
              <a:t>Background	</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6222999" y="147594"/>
            <a:ext cx="4590128" cy="5207491"/>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8" y="2621161"/>
            <a:ext cx="17626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Context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4590128" cy="39087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Vaccines are among the greatest public health achievements of modern times.</a:t>
            </a:r>
          </a:p>
          <a:p>
            <a:pPr marL="285750" indent="-285750">
              <a:buFont typeface="Arial" panose="020B0604020202020204" pitchFamily="34" charset="0"/>
              <a:buChar char="•"/>
            </a:pPr>
            <a:r>
              <a:rPr lang="en-US" dirty="0"/>
              <a:t>They have saved  and continue to save millions of lives throughout the world.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 the past few decade's vaccine hesitancy has emerged as a major health problem.</a:t>
            </a:r>
          </a:p>
          <a:p>
            <a:pPr marL="285750" indent="-285750">
              <a:buFont typeface="Arial" panose="020B0604020202020204" pitchFamily="34" charset="0"/>
              <a:buChar char="•"/>
            </a:pPr>
            <a:r>
              <a:rPr lang="en-US" dirty="0"/>
              <a:t>The reasons for vaccine refusal are complex and differ according to geographical and cultural context.</a:t>
            </a:r>
          </a:p>
          <a:p>
            <a:endParaRPr lang="en-US" dirty="0"/>
          </a:p>
          <a:p>
            <a:endParaRPr lang="en-US" sz="1400" dirty="0"/>
          </a:p>
          <a:p>
            <a:endParaRPr lang="en-US" sz="1400" dirty="0"/>
          </a:p>
          <a:p>
            <a:endParaRPr lang="en-US" sz="1400" dirty="0"/>
          </a:p>
          <a:p>
            <a:endParaRPr lang="en-US" sz="1400" dirty="0"/>
          </a:p>
        </p:txBody>
      </p:sp>
      <p:sp>
        <p:nvSpPr>
          <p:cNvPr id="81" name="Freeform 23">
            <a:extLst>
              <a:ext uri="{FF2B5EF4-FFF2-40B4-BE49-F238E27FC236}">
                <a16:creationId xmlns:a16="http://schemas.microsoft.com/office/drawing/2014/main" id="{00561965-09F3-4742-8DEB-4E17691D8AF9}"/>
              </a:ext>
            </a:extLst>
          </p:cNvPr>
          <p:cNvSpPr>
            <a:spLocks noEditPoints="1"/>
          </p:cNvSpPr>
          <p:nvPr/>
        </p:nvSpPr>
        <p:spPr bwMode="auto">
          <a:xfrm>
            <a:off x="620777" y="1680431"/>
            <a:ext cx="703198" cy="706295"/>
          </a:xfrm>
          <a:custGeom>
            <a:avLst/>
            <a:gdLst>
              <a:gd name="T0" fmla="*/ 92 w 96"/>
              <a:gd name="T1" fmla="*/ 26 h 96"/>
              <a:gd name="T2" fmla="*/ 68 w 96"/>
              <a:gd name="T3" fmla="*/ 26 h 96"/>
              <a:gd name="T4" fmla="*/ 64 w 96"/>
              <a:gd name="T5" fmla="*/ 38 h 96"/>
              <a:gd name="T6" fmla="*/ 40 w 96"/>
              <a:gd name="T7" fmla="*/ 30 h 96"/>
              <a:gd name="T8" fmla="*/ 36 w 96"/>
              <a:gd name="T9" fmla="*/ 14 h 96"/>
              <a:gd name="T10" fmla="*/ 20 w 96"/>
              <a:gd name="T11" fmla="*/ 2 h 96"/>
              <a:gd name="T12" fmla="*/ 16 w 96"/>
              <a:gd name="T13" fmla="*/ 12 h 96"/>
              <a:gd name="T14" fmla="*/ 4 w 96"/>
              <a:gd name="T15" fmla="*/ 28 h 96"/>
              <a:gd name="T16" fmla="*/ 0 w 96"/>
              <a:gd name="T17" fmla="*/ 94 h 96"/>
              <a:gd name="T18" fmla="*/ 12 w 96"/>
              <a:gd name="T19" fmla="*/ 86 h 96"/>
              <a:gd name="T20" fmla="*/ 24 w 96"/>
              <a:gd name="T21" fmla="*/ 86 h 96"/>
              <a:gd name="T22" fmla="*/ 76 w 96"/>
              <a:gd name="T23" fmla="*/ 86 h 96"/>
              <a:gd name="T24" fmla="*/ 88 w 96"/>
              <a:gd name="T25" fmla="*/ 86 h 96"/>
              <a:gd name="T26" fmla="*/ 96 w 96"/>
              <a:gd name="T27" fmla="*/ 94 h 96"/>
              <a:gd name="T28" fmla="*/ 14 w 96"/>
              <a:gd name="T29" fmla="*/ 20 h 96"/>
              <a:gd name="T30" fmla="*/ 26 w 96"/>
              <a:gd name="T31" fmla="*/ 24 h 96"/>
              <a:gd name="T32" fmla="*/ 14 w 96"/>
              <a:gd name="T33" fmla="*/ 20 h 96"/>
              <a:gd name="T34" fmla="*/ 8 w 96"/>
              <a:gd name="T35" fmla="*/ 78 h 96"/>
              <a:gd name="T36" fmla="*/ 32 w 96"/>
              <a:gd name="T37" fmla="*/ 78 h 96"/>
              <a:gd name="T38" fmla="*/ 10 w 96"/>
              <a:gd name="T39" fmla="*/ 72 h 96"/>
              <a:gd name="T40" fmla="*/ 30 w 96"/>
              <a:gd name="T41" fmla="*/ 68 h 96"/>
              <a:gd name="T42" fmla="*/ 30 w 96"/>
              <a:gd name="T43" fmla="*/ 64 h 96"/>
              <a:gd name="T44" fmla="*/ 10 w 96"/>
              <a:gd name="T45" fmla="*/ 60 h 96"/>
              <a:gd name="T46" fmla="*/ 30 w 96"/>
              <a:gd name="T47" fmla="*/ 64 h 96"/>
              <a:gd name="T48" fmla="*/ 8 w 96"/>
              <a:gd name="T49" fmla="*/ 54 h 96"/>
              <a:gd name="T50" fmla="*/ 32 w 96"/>
              <a:gd name="T51" fmla="*/ 54 h 96"/>
              <a:gd name="T52" fmla="*/ 10 w 96"/>
              <a:gd name="T53" fmla="*/ 48 h 96"/>
              <a:gd name="T54" fmla="*/ 30 w 96"/>
              <a:gd name="T55" fmla="*/ 44 h 96"/>
              <a:gd name="T56" fmla="*/ 30 w 96"/>
              <a:gd name="T57" fmla="*/ 40 h 96"/>
              <a:gd name="T58" fmla="*/ 10 w 96"/>
              <a:gd name="T59" fmla="*/ 36 h 96"/>
              <a:gd name="T60" fmla="*/ 30 w 96"/>
              <a:gd name="T61" fmla="*/ 40 h 96"/>
              <a:gd name="T62" fmla="*/ 44 w 96"/>
              <a:gd name="T63" fmla="*/ 78 h 96"/>
              <a:gd name="T64" fmla="*/ 60 w 96"/>
              <a:gd name="T65" fmla="*/ 78 h 96"/>
              <a:gd name="T66" fmla="*/ 46 w 96"/>
              <a:gd name="T67" fmla="*/ 72 h 96"/>
              <a:gd name="T68" fmla="*/ 58 w 96"/>
              <a:gd name="T69" fmla="*/ 68 h 96"/>
              <a:gd name="T70" fmla="*/ 58 w 96"/>
              <a:gd name="T71" fmla="*/ 64 h 96"/>
              <a:gd name="T72" fmla="*/ 46 w 96"/>
              <a:gd name="T73" fmla="*/ 60 h 96"/>
              <a:gd name="T74" fmla="*/ 58 w 96"/>
              <a:gd name="T75" fmla="*/ 64 h 96"/>
              <a:gd name="T76" fmla="*/ 72 w 96"/>
              <a:gd name="T77" fmla="*/ 78 h 96"/>
              <a:gd name="T78" fmla="*/ 88 w 96"/>
              <a:gd name="T79" fmla="*/ 78 h 96"/>
              <a:gd name="T80" fmla="*/ 74 w 96"/>
              <a:gd name="T81" fmla="*/ 72 h 96"/>
              <a:gd name="T82" fmla="*/ 86 w 96"/>
              <a:gd name="T83" fmla="*/ 68 h 96"/>
              <a:gd name="T84" fmla="*/ 86 w 96"/>
              <a:gd name="T85" fmla="*/ 64 h 96"/>
              <a:gd name="T86" fmla="*/ 74 w 96"/>
              <a:gd name="T87" fmla="*/ 60 h 96"/>
              <a:gd name="T88" fmla="*/ 86 w 96"/>
              <a:gd name="T89" fmla="*/ 64 h 96"/>
              <a:gd name="T90" fmla="*/ 72 w 96"/>
              <a:gd name="T91" fmla="*/ 54 h 96"/>
              <a:gd name="T92" fmla="*/ 88 w 96"/>
              <a:gd name="T93" fmla="*/ 54 h 96"/>
              <a:gd name="T94" fmla="*/ 74 w 96"/>
              <a:gd name="T95" fmla="*/ 48 h 96"/>
              <a:gd name="T96" fmla="*/ 86 w 96"/>
              <a:gd name="T9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5</a:t>
            </a:fld>
            <a:endParaRPr lang="en-US" dirty="0"/>
          </a:p>
        </p:txBody>
      </p:sp>
      <p:pic>
        <p:nvPicPr>
          <p:cNvPr id="3" name="Picture 2">
            <a:extLst>
              <a:ext uri="{FF2B5EF4-FFF2-40B4-BE49-F238E27FC236}">
                <a16:creationId xmlns:a16="http://schemas.microsoft.com/office/drawing/2014/main" id="{0D0596CE-F916-4C33-AC82-E9DC78F8EF71}"/>
              </a:ext>
            </a:extLst>
          </p:cNvPr>
          <p:cNvPicPr>
            <a:picLocks noChangeAspect="1"/>
          </p:cNvPicPr>
          <p:nvPr/>
        </p:nvPicPr>
        <p:blipFill>
          <a:blip r:embed="rId7"/>
          <a:stretch>
            <a:fillRect/>
          </a:stretch>
        </p:blipFill>
        <p:spPr>
          <a:xfrm>
            <a:off x="6219091" y="82618"/>
            <a:ext cx="4590128" cy="5272467"/>
          </a:xfrm>
          <a:prstGeom prst="rect">
            <a:avLst/>
          </a:prstGeom>
        </p:spPr>
      </p:pic>
      <p:pic>
        <p:nvPicPr>
          <p:cNvPr id="7" name="Picture 6">
            <a:extLst>
              <a:ext uri="{FF2B5EF4-FFF2-40B4-BE49-F238E27FC236}">
                <a16:creationId xmlns:a16="http://schemas.microsoft.com/office/drawing/2014/main" id="{B8B76EF3-70EF-4E86-81DD-0660933FD81D}"/>
              </a:ext>
            </a:extLst>
          </p:cNvPr>
          <p:cNvPicPr>
            <a:picLocks noChangeAspect="1"/>
          </p:cNvPicPr>
          <p:nvPr/>
        </p:nvPicPr>
        <p:blipFill>
          <a:blip r:embed="rId8"/>
          <a:stretch>
            <a:fillRect/>
          </a:stretch>
        </p:blipFill>
        <p:spPr>
          <a:xfrm>
            <a:off x="351002" y="1117681"/>
            <a:ext cx="1601446" cy="1328161"/>
          </a:xfrm>
          <a:prstGeom prst="rect">
            <a:avLst/>
          </a:prstGeom>
        </p:spPr>
      </p:pic>
    </p:spTree>
    <p:extLst>
      <p:ext uri="{BB962C8B-B14F-4D97-AF65-F5344CB8AC3E}">
        <p14:creationId xmlns:p14="http://schemas.microsoft.com/office/powerpoint/2010/main" val="223958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lstStyle/>
          <a:p>
            <a:r>
              <a:rPr lang="en-US" dirty="0"/>
              <a:t>Business Question</a:t>
            </a:r>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3554574"/>
            <a:ext cx="11487152"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Slide Number Placeholder 6">
            <a:extLst>
              <a:ext uri="{FF2B5EF4-FFF2-40B4-BE49-F238E27FC236}">
                <a16:creationId xmlns:a16="http://schemas.microsoft.com/office/drawing/2014/main" id="{C78FDFDA-BEF5-4DEF-B80F-DA46ED605B0F}"/>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6</a:t>
            </a:fld>
            <a:endParaRPr lang="en-US" dirty="0"/>
          </a:p>
        </p:txBody>
      </p:sp>
      <p:grpSp>
        <p:nvGrpSpPr>
          <p:cNvPr id="16" name="Group 15">
            <a:extLst>
              <a:ext uri="{FF2B5EF4-FFF2-40B4-BE49-F238E27FC236}">
                <a16:creationId xmlns:a16="http://schemas.microsoft.com/office/drawing/2014/main" id="{4BC1969F-268F-43EB-B59E-8521D08DA196}"/>
              </a:ext>
            </a:extLst>
          </p:cNvPr>
          <p:cNvGrpSpPr/>
          <p:nvPr/>
        </p:nvGrpSpPr>
        <p:grpSpPr>
          <a:xfrm>
            <a:off x="6096002" y="3861570"/>
            <a:ext cx="4615738" cy="2826520"/>
            <a:chOff x="6096002" y="4382690"/>
            <a:chExt cx="4615738" cy="1424892"/>
          </a:xfrm>
        </p:grpSpPr>
        <p:sp>
          <p:nvSpPr>
            <p:cNvPr id="68" name="TextBox 50">
              <a:extLst>
                <a:ext uri="{FF2B5EF4-FFF2-40B4-BE49-F238E27FC236}">
                  <a16:creationId xmlns:a16="http://schemas.microsoft.com/office/drawing/2014/main" id="{52083644-4C45-46F8-8A1B-166DD8A45EA2}"/>
                </a:ext>
              </a:extLst>
            </p:cNvPr>
            <p:cNvSpPr txBox="1"/>
            <p:nvPr/>
          </p:nvSpPr>
          <p:spPr>
            <a:xfrm>
              <a:off x="6096002" y="4382690"/>
              <a:ext cx="445922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Why Ask this Question?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177840" y="4690467"/>
              <a:ext cx="4533900" cy="111711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effectLst/>
                  <a:latin typeface="Inter"/>
                </a:rPr>
                <a:t>This concern is fuelled by misinformation and propagated through organized anti-vaccine groups.</a:t>
              </a:r>
              <a:endParaRPr lang="en-US" dirty="0"/>
            </a:p>
            <a:p>
              <a:r>
                <a:rPr lang="en-US" dirty="0"/>
                <a:t>This is important because it gradually stops a country’s progress in getting everyone vaccinated.</a:t>
              </a:r>
            </a:p>
            <a:p>
              <a:r>
                <a:rPr lang="en-US" dirty="0"/>
                <a:t>Also arises concern if the vaccine is safe </a:t>
              </a:r>
              <a:r>
                <a:rPr lang="en-US"/>
                <a:t>to take or not? </a:t>
              </a:r>
              <a:endParaRPr lang="en-US" dirty="0"/>
            </a:p>
          </p:txBody>
        </p:sp>
      </p:grpSp>
      <p:sp>
        <p:nvSpPr>
          <p:cNvPr id="30" name="Rectangle: Rounded Corners 29">
            <a:extLst>
              <a:ext uri="{FF2B5EF4-FFF2-40B4-BE49-F238E27FC236}">
                <a16:creationId xmlns:a16="http://schemas.microsoft.com/office/drawing/2014/main" id="{1084F888-1588-4806-BB49-705D2F659B7D}"/>
              </a:ext>
            </a:extLst>
          </p:cNvPr>
          <p:cNvSpPr/>
          <p:nvPr/>
        </p:nvSpPr>
        <p:spPr>
          <a:xfrm>
            <a:off x="1166955" y="2754413"/>
            <a:ext cx="4112967" cy="3202087"/>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CE0097AB-720C-4098-84EB-1C63FF77432B}"/>
              </a:ext>
            </a:extLst>
          </p:cNvPr>
          <p:cNvGrpSpPr/>
          <p:nvPr/>
        </p:nvGrpSpPr>
        <p:grpSpPr>
          <a:xfrm>
            <a:off x="6096000" y="1169001"/>
            <a:ext cx="3897136" cy="2008395"/>
            <a:chOff x="6096002" y="4382690"/>
            <a:chExt cx="4459223" cy="579101"/>
          </a:xfrm>
        </p:grpSpPr>
        <p:sp>
          <p:nvSpPr>
            <p:cNvPr id="35" name="TextBox 50">
              <a:extLst>
                <a:ext uri="{FF2B5EF4-FFF2-40B4-BE49-F238E27FC236}">
                  <a16:creationId xmlns:a16="http://schemas.microsoft.com/office/drawing/2014/main" id="{AD6C99FB-5D8C-4BDD-8363-C5FBA4CE1511}"/>
                </a:ext>
              </a:extLst>
            </p:cNvPr>
            <p:cNvSpPr txBox="1"/>
            <p:nvPr/>
          </p:nvSpPr>
          <p:spPr>
            <a:xfrm>
              <a:off x="6096002" y="4382690"/>
              <a:ext cx="4459223" cy="2662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b="1" dirty="0"/>
                <a:t>What are the sentiments of people? What is stopping them from taking vaccine?</a:t>
              </a:r>
              <a:endParaRPr lang="en-US" sz="2000" b="1" dirty="0"/>
            </a:p>
          </p:txBody>
        </p:sp>
        <p:sp>
          <p:nvSpPr>
            <p:cNvPr id="36" name="TextBox 48">
              <a:extLst>
                <a:ext uri="{FF2B5EF4-FFF2-40B4-BE49-F238E27FC236}">
                  <a16:creationId xmlns:a16="http://schemas.microsoft.com/office/drawing/2014/main" id="{3D040B3B-0DC7-4FE3-855F-B26D9E3E8EBB}"/>
                </a:ext>
              </a:extLst>
            </p:cNvPr>
            <p:cNvSpPr txBox="1"/>
            <p:nvPr/>
          </p:nvSpPr>
          <p:spPr>
            <a:xfrm>
              <a:off x="6096002" y="4722181"/>
              <a:ext cx="3729499" cy="23961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Are their positive sentiments or negative sentiments towards hesitancy in taking vaccine?</a:t>
              </a:r>
              <a:endParaRPr lang="en-US" dirty="0"/>
            </a:p>
          </p:txBody>
        </p:sp>
      </p:grpSp>
      <p:pic>
        <p:nvPicPr>
          <p:cNvPr id="3" name="Picture 2">
            <a:extLst>
              <a:ext uri="{FF2B5EF4-FFF2-40B4-BE49-F238E27FC236}">
                <a16:creationId xmlns:a16="http://schemas.microsoft.com/office/drawing/2014/main" id="{1046D88E-A8AD-4012-84BA-30DEF3E1AF10}"/>
              </a:ext>
            </a:extLst>
          </p:cNvPr>
          <p:cNvPicPr>
            <a:picLocks noChangeAspect="1"/>
          </p:cNvPicPr>
          <p:nvPr/>
        </p:nvPicPr>
        <p:blipFill>
          <a:blip r:embed="rId7"/>
          <a:stretch>
            <a:fillRect/>
          </a:stretch>
        </p:blipFill>
        <p:spPr>
          <a:xfrm>
            <a:off x="1064969" y="2537596"/>
            <a:ext cx="4250322" cy="3418904"/>
          </a:xfrm>
          <a:prstGeom prst="rect">
            <a:avLst/>
          </a:prstGeom>
        </p:spPr>
      </p:pic>
    </p:spTree>
    <p:extLst>
      <p:ext uri="{BB962C8B-B14F-4D97-AF65-F5344CB8AC3E}">
        <p14:creationId xmlns:p14="http://schemas.microsoft.com/office/powerpoint/2010/main" val="204972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34">
            <a:extLst>
              <a:ext uri="{FF2B5EF4-FFF2-40B4-BE49-F238E27FC236}">
                <a16:creationId xmlns:a16="http://schemas.microsoft.com/office/drawing/2014/main" id="{D1F89E4E-E549-4B72-B0C1-B89855BD0328}"/>
              </a:ext>
            </a:extLst>
          </p:cNvPr>
          <p:cNvSpPr/>
          <p:nvPr/>
        </p:nvSpPr>
        <p:spPr>
          <a:xfrm flipH="1" flipV="1">
            <a:off x="0" y="3554574"/>
            <a:ext cx="11487152"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59" name="Picture 258" descr="A group of people sitting at a table&#10;&#10;Description automatically generated">
            <a:extLst>
              <a:ext uri="{FF2B5EF4-FFF2-40B4-BE49-F238E27FC236}">
                <a16:creationId xmlns:a16="http://schemas.microsoft.com/office/drawing/2014/main" id="{F0F7A178-0008-4EBA-B8D1-993F1780F15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68" r="47907" b="16601"/>
          <a:stretch/>
        </p:blipFill>
        <p:spPr>
          <a:xfrm>
            <a:off x="624344" y="0"/>
            <a:ext cx="4052641" cy="6125029"/>
          </a:xfrm>
          <a:prstGeom prst="rect">
            <a:avLst/>
          </a:prstGeom>
        </p:spPr>
      </p:pic>
      <p:sp>
        <p:nvSpPr>
          <p:cNvPr id="4" name="Slide Number Placeholder 3">
            <a:extLst>
              <a:ext uri="{FF2B5EF4-FFF2-40B4-BE49-F238E27FC236}">
                <a16:creationId xmlns:a16="http://schemas.microsoft.com/office/drawing/2014/main" id="{6CC4C589-D729-4B39-B788-06282CB68535}"/>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7</a:t>
            </a:fld>
            <a:endParaRPr lang="en-US" dirty="0"/>
          </a:p>
        </p:txBody>
      </p:sp>
      <p:sp>
        <p:nvSpPr>
          <p:cNvPr id="256" name="Rectangle 255">
            <a:extLst>
              <a:ext uri="{FF2B5EF4-FFF2-40B4-BE49-F238E27FC236}">
                <a16:creationId xmlns:a16="http://schemas.microsoft.com/office/drawing/2014/main" id="{562E07FC-6BAE-43C3-9C70-3CD3DB4FC862}"/>
              </a:ext>
            </a:extLst>
          </p:cNvPr>
          <p:cNvSpPr/>
          <p:nvPr/>
        </p:nvSpPr>
        <p:spPr>
          <a:xfrm>
            <a:off x="623423" y="-52224"/>
            <a:ext cx="4053562" cy="6125029"/>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7" name="Title 7">
            <a:extLst>
              <a:ext uri="{FF2B5EF4-FFF2-40B4-BE49-F238E27FC236}">
                <a16:creationId xmlns:a16="http://schemas.microsoft.com/office/drawing/2014/main" id="{D6BBC02A-57B6-4751-8230-AE7A6A241904}"/>
              </a:ext>
            </a:extLst>
          </p:cNvPr>
          <p:cNvSpPr>
            <a:spLocks noGrp="1"/>
          </p:cNvSpPr>
          <p:nvPr>
            <p:ph type="title"/>
          </p:nvPr>
        </p:nvSpPr>
        <p:spPr>
          <a:xfrm>
            <a:off x="932919" y="944913"/>
            <a:ext cx="2660005" cy="2169825"/>
          </a:xfrm>
        </p:spPr>
        <p:txBody>
          <a:bodyPr>
            <a:spAutoFit/>
          </a:bodyPr>
          <a:lstStyle/>
          <a:p>
            <a:r>
              <a:rPr lang="en-US" sz="3000" dirty="0">
                <a:solidFill>
                  <a:schemeClr val="bg1"/>
                </a:solidFill>
              </a:rPr>
              <a:t>Data Set </a:t>
            </a:r>
            <a:br>
              <a:rPr lang="en-US" sz="3000" dirty="0">
                <a:solidFill>
                  <a:schemeClr val="bg1"/>
                </a:solidFill>
              </a:rPr>
            </a:br>
            <a:r>
              <a:rPr lang="en-US" sz="3000" dirty="0">
                <a:solidFill>
                  <a:schemeClr val="bg1"/>
                </a:solidFill>
              </a:rPr>
              <a:t>Sourced Kaggle</a:t>
            </a:r>
            <a:br>
              <a:rPr lang="en-US" sz="3000" dirty="0">
                <a:solidFill>
                  <a:schemeClr val="bg1"/>
                </a:solidFill>
              </a:rPr>
            </a:br>
            <a:r>
              <a:rPr lang="en-US" sz="3000" dirty="0">
                <a:solidFill>
                  <a:schemeClr val="bg1"/>
                </a:solidFill>
              </a:rPr>
              <a:t>Vaccine Reddit Myths</a:t>
            </a:r>
            <a:br>
              <a:rPr lang="en-US" sz="3000" dirty="0">
                <a:solidFill>
                  <a:schemeClr val="bg1"/>
                </a:solidFill>
              </a:rPr>
            </a:br>
            <a:endParaRPr lang="en-US" sz="3000" dirty="0">
              <a:solidFill>
                <a:schemeClr val="bg1"/>
              </a:solidFill>
            </a:endParaRPr>
          </a:p>
        </p:txBody>
      </p:sp>
      <p:grpSp>
        <p:nvGrpSpPr>
          <p:cNvPr id="270" name="Group 269">
            <a:extLst>
              <a:ext uri="{FF2B5EF4-FFF2-40B4-BE49-F238E27FC236}">
                <a16:creationId xmlns:a16="http://schemas.microsoft.com/office/drawing/2014/main" id="{349E171A-E5D6-4E03-BC14-FC831043C1C6}"/>
              </a:ext>
            </a:extLst>
          </p:cNvPr>
          <p:cNvGrpSpPr/>
          <p:nvPr/>
        </p:nvGrpSpPr>
        <p:grpSpPr>
          <a:xfrm>
            <a:off x="5245615" y="5607174"/>
            <a:ext cx="6430771" cy="616502"/>
            <a:chOff x="4876326" y="4329253"/>
            <a:chExt cx="6430771" cy="616502"/>
          </a:xfrm>
        </p:grpSpPr>
        <p:grpSp>
          <p:nvGrpSpPr>
            <p:cNvPr id="261" name="Group 260">
              <a:extLst>
                <a:ext uri="{FF2B5EF4-FFF2-40B4-BE49-F238E27FC236}">
                  <a16:creationId xmlns:a16="http://schemas.microsoft.com/office/drawing/2014/main" id="{A4F90803-616A-4F48-8F8D-0985451976A4}"/>
                </a:ext>
              </a:extLst>
            </p:cNvPr>
            <p:cNvGrpSpPr/>
            <p:nvPr/>
          </p:nvGrpSpPr>
          <p:grpSpPr>
            <a:xfrm>
              <a:off x="4876326" y="4329253"/>
              <a:ext cx="1869908" cy="616502"/>
              <a:chOff x="6096000" y="4458890"/>
              <a:chExt cx="2081090" cy="616502"/>
            </a:xfrm>
          </p:grpSpPr>
          <p:sp>
            <p:nvSpPr>
              <p:cNvPr id="262" name="TextBox 50">
                <a:extLst>
                  <a:ext uri="{FF2B5EF4-FFF2-40B4-BE49-F238E27FC236}">
                    <a16:creationId xmlns:a16="http://schemas.microsoft.com/office/drawing/2014/main" id="{A1385CD9-64EE-4676-834D-93440187C740}"/>
                  </a:ext>
                </a:extLst>
              </p:cNvPr>
              <p:cNvSpPr txBox="1"/>
              <p:nvPr/>
            </p:nvSpPr>
            <p:spPr>
              <a:xfrm>
                <a:off x="6096003" y="4458890"/>
                <a:ext cx="2081087" cy="2769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263" name="TextBox 48">
                <a:extLst>
                  <a:ext uri="{FF2B5EF4-FFF2-40B4-BE49-F238E27FC236}">
                    <a16:creationId xmlns:a16="http://schemas.microsoft.com/office/drawing/2014/main" id="{6B483F3C-958B-4C3B-B2F5-D70E68ECAF2D}"/>
                  </a:ext>
                </a:extLst>
              </p:cNvPr>
              <p:cNvSpPr txBox="1"/>
              <p:nvPr/>
            </p:nvSpPr>
            <p:spPr>
              <a:xfrm>
                <a:off x="6096000" y="4859948"/>
                <a:ext cx="2081087"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sp>
          <p:nvSpPr>
            <p:cNvPr id="266" name="TextBox 48">
              <a:extLst>
                <a:ext uri="{FF2B5EF4-FFF2-40B4-BE49-F238E27FC236}">
                  <a16:creationId xmlns:a16="http://schemas.microsoft.com/office/drawing/2014/main" id="{D5B4CCE1-EA56-4FBD-85E2-58651789C841}"/>
                </a:ext>
              </a:extLst>
            </p:cNvPr>
            <p:cNvSpPr txBox="1"/>
            <p:nvPr/>
          </p:nvSpPr>
          <p:spPr>
            <a:xfrm>
              <a:off x="7156757" y="4730311"/>
              <a:ext cx="1869905"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67" name="Group 266">
              <a:extLst>
                <a:ext uri="{FF2B5EF4-FFF2-40B4-BE49-F238E27FC236}">
                  <a16:creationId xmlns:a16="http://schemas.microsoft.com/office/drawing/2014/main" id="{C3A7A728-137A-4BD9-A29D-531AF076F127}"/>
                </a:ext>
              </a:extLst>
            </p:cNvPr>
            <p:cNvGrpSpPr/>
            <p:nvPr/>
          </p:nvGrpSpPr>
          <p:grpSpPr>
            <a:xfrm>
              <a:off x="9437189" y="4329253"/>
              <a:ext cx="1869908" cy="616502"/>
              <a:chOff x="6096000" y="4458890"/>
              <a:chExt cx="2081090" cy="616502"/>
            </a:xfrm>
          </p:grpSpPr>
          <p:sp>
            <p:nvSpPr>
              <p:cNvPr id="268" name="TextBox 50">
                <a:extLst>
                  <a:ext uri="{FF2B5EF4-FFF2-40B4-BE49-F238E27FC236}">
                    <a16:creationId xmlns:a16="http://schemas.microsoft.com/office/drawing/2014/main" id="{AF734C42-49CE-49A6-A373-5A61C79DC15F}"/>
                  </a:ext>
                </a:extLst>
              </p:cNvPr>
              <p:cNvSpPr txBox="1"/>
              <p:nvPr/>
            </p:nvSpPr>
            <p:spPr>
              <a:xfrm>
                <a:off x="6096003" y="4458890"/>
                <a:ext cx="2081087" cy="2769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 </a:t>
                </a:r>
              </a:p>
            </p:txBody>
          </p:sp>
          <p:sp>
            <p:nvSpPr>
              <p:cNvPr id="269" name="TextBox 48">
                <a:extLst>
                  <a:ext uri="{FF2B5EF4-FFF2-40B4-BE49-F238E27FC236}">
                    <a16:creationId xmlns:a16="http://schemas.microsoft.com/office/drawing/2014/main" id="{8E98DD25-72AF-40AE-BE45-DBDC5E1A4076}"/>
                  </a:ext>
                </a:extLst>
              </p:cNvPr>
              <p:cNvSpPr txBox="1"/>
              <p:nvPr/>
            </p:nvSpPr>
            <p:spPr>
              <a:xfrm>
                <a:off x="6096000" y="4859948"/>
                <a:ext cx="2081087"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277" name="Freeform 104">
            <a:extLst>
              <a:ext uri="{FF2B5EF4-FFF2-40B4-BE49-F238E27FC236}">
                <a16:creationId xmlns:a16="http://schemas.microsoft.com/office/drawing/2014/main" id="{FA4E45B2-3D0D-4E4D-B26A-634429D8F186}"/>
              </a:ext>
            </a:extLst>
          </p:cNvPr>
          <p:cNvSpPr>
            <a:spLocks noEditPoints="1"/>
          </p:cNvSpPr>
          <p:nvPr/>
        </p:nvSpPr>
        <p:spPr bwMode="auto">
          <a:xfrm>
            <a:off x="1080870" y="3534925"/>
            <a:ext cx="670968" cy="673922"/>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TextBox 26">
            <a:extLst>
              <a:ext uri="{FF2B5EF4-FFF2-40B4-BE49-F238E27FC236}">
                <a16:creationId xmlns:a16="http://schemas.microsoft.com/office/drawing/2014/main" id="{074A4C5A-D66B-41E4-9208-29E8C35B9E0B}"/>
              </a:ext>
            </a:extLst>
          </p:cNvPr>
          <p:cNvSpPr txBox="1"/>
          <p:nvPr/>
        </p:nvSpPr>
        <p:spPr>
          <a:xfrm>
            <a:off x="5570807" y="4855053"/>
            <a:ext cx="5512530" cy="923330"/>
          </a:xfrm>
          <a:prstGeom prst="rect">
            <a:avLst/>
          </a:prstGeom>
          <a:noFill/>
        </p:spPr>
        <p:txBody>
          <a:bodyPr wrap="square" rtlCol="0">
            <a:spAutoFit/>
          </a:bodyPr>
          <a:lstStyle/>
          <a:p>
            <a:r>
              <a:rPr lang="en-AU" dirty="0"/>
              <a:t>The heat map shows we can understand </a:t>
            </a:r>
            <a:r>
              <a:rPr lang="en-AU" dirty="0" err="1"/>
              <a:t>url</a:t>
            </a:r>
            <a:r>
              <a:rPr lang="en-AU" dirty="0"/>
              <a:t> is missing 69 percent of rows</a:t>
            </a:r>
          </a:p>
          <a:p>
            <a:endParaRPr lang="en-AU" dirty="0"/>
          </a:p>
        </p:txBody>
      </p:sp>
      <p:pic>
        <p:nvPicPr>
          <p:cNvPr id="3" name="Picture 2" descr="A picture containing logo&#10;&#10;Description automatically generated">
            <a:extLst>
              <a:ext uri="{FF2B5EF4-FFF2-40B4-BE49-F238E27FC236}">
                <a16:creationId xmlns:a16="http://schemas.microsoft.com/office/drawing/2014/main" id="{0B49CD39-1B5E-445B-B664-CBADB01F8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098" y="-197366"/>
            <a:ext cx="8692809" cy="5894194"/>
          </a:xfrm>
          <a:prstGeom prst="rect">
            <a:avLst/>
          </a:prstGeom>
        </p:spPr>
      </p:pic>
    </p:spTree>
    <p:extLst>
      <p:ext uri="{BB962C8B-B14F-4D97-AF65-F5344CB8AC3E}">
        <p14:creationId xmlns:p14="http://schemas.microsoft.com/office/powerpoint/2010/main" val="291841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normAutofit fontScale="90000"/>
          </a:bodyPr>
          <a:lstStyle/>
          <a:p>
            <a:r>
              <a:rPr lang="en-US" dirty="0"/>
              <a:t>Data Preparation and Preprocessing Topic Modelling</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252188" y="1988457"/>
            <a:ext cx="4590128" cy="4569462"/>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6" y="2423886"/>
            <a:ext cx="3762538"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Steps taken for cleaning the raw data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4590128" cy="30777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Removing URL</a:t>
            </a:r>
          </a:p>
          <a:p>
            <a:pPr marL="285750" indent="-285750">
              <a:buFont typeface="Arial" panose="020B0604020202020204" pitchFamily="34" charset="0"/>
              <a:buChar char="•"/>
            </a:pPr>
            <a:r>
              <a:rPr lang="en-AU" dirty="0"/>
              <a:t>Removing all irrelevant characters (Numbers and Punctuation)</a:t>
            </a:r>
          </a:p>
          <a:p>
            <a:pPr marL="285750" indent="-285750">
              <a:buFont typeface="Arial" panose="020B0604020202020204" pitchFamily="34" charset="0"/>
              <a:buChar char="•"/>
            </a:pPr>
            <a:r>
              <a:rPr lang="en-AU" dirty="0"/>
              <a:t>Convert all characters to lowercase</a:t>
            </a:r>
          </a:p>
          <a:p>
            <a:pPr marL="285750" indent="-285750">
              <a:buFont typeface="Arial" panose="020B0604020202020204" pitchFamily="34" charset="0"/>
              <a:buChar char="•"/>
            </a:pPr>
            <a:r>
              <a:rPr lang="en-AU" dirty="0"/>
              <a:t>Tokenization</a:t>
            </a:r>
          </a:p>
          <a:p>
            <a:pPr marL="285750" indent="-285750">
              <a:buFont typeface="Arial" panose="020B0604020202020204" pitchFamily="34" charset="0"/>
              <a:buChar char="•"/>
            </a:pPr>
            <a:r>
              <a:rPr lang="en-AU" dirty="0"/>
              <a:t>Removing stop words</a:t>
            </a:r>
          </a:p>
          <a:p>
            <a:pPr marL="285750" indent="-285750">
              <a:buFont typeface="Arial" panose="020B0604020202020204" pitchFamily="34" charset="0"/>
              <a:buChar char="•"/>
            </a:pPr>
            <a:r>
              <a:rPr lang="en-AU" dirty="0"/>
              <a:t>Stemming and lemmatization</a:t>
            </a:r>
          </a:p>
          <a:p>
            <a:pPr marL="285750" indent="-285750">
              <a:buFont typeface="Arial" panose="020B0604020202020204" pitchFamily="34" charset="0"/>
              <a:buChar char="•"/>
            </a:pPr>
            <a:endParaRPr lang="en-AU" dirty="0"/>
          </a:p>
          <a:p>
            <a:endParaRPr lang="en-US" sz="1400" dirty="0"/>
          </a:p>
          <a:p>
            <a:endParaRPr lang="en-US" sz="1400" dirty="0"/>
          </a:p>
          <a:p>
            <a:endParaRPr lang="en-US" sz="1400" dirty="0"/>
          </a:p>
          <a:p>
            <a:endParaRPr lang="en-US" sz="1400"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a:xfrm>
            <a:off x="11658612" y="6369817"/>
            <a:ext cx="367408"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smtClean="0"/>
              <a:pPr/>
              <a:t>8</a:t>
            </a:fld>
            <a:endParaRPr lang="en-US" dirty="0"/>
          </a:p>
        </p:txBody>
      </p:sp>
      <p:pic>
        <p:nvPicPr>
          <p:cNvPr id="14" name="Picture 13">
            <a:extLst>
              <a:ext uri="{FF2B5EF4-FFF2-40B4-BE49-F238E27FC236}">
                <a16:creationId xmlns:a16="http://schemas.microsoft.com/office/drawing/2014/main" id="{E68438FF-7E7E-4E62-A322-9C2CBEE93CA2}"/>
              </a:ext>
            </a:extLst>
          </p:cNvPr>
          <p:cNvPicPr>
            <a:picLocks noChangeAspect="1"/>
          </p:cNvPicPr>
          <p:nvPr/>
        </p:nvPicPr>
        <p:blipFill>
          <a:blip r:embed="rId7"/>
          <a:stretch>
            <a:fillRect/>
          </a:stretch>
        </p:blipFill>
        <p:spPr>
          <a:xfrm>
            <a:off x="7229836" y="1988456"/>
            <a:ext cx="4612480" cy="4569461"/>
          </a:xfrm>
          <a:prstGeom prst="rect">
            <a:avLst/>
          </a:prstGeom>
        </p:spPr>
      </p:pic>
    </p:spTree>
    <p:extLst>
      <p:ext uri="{BB962C8B-B14F-4D97-AF65-F5344CB8AC3E}">
        <p14:creationId xmlns:p14="http://schemas.microsoft.com/office/powerpoint/2010/main" val="47303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127867"/>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Data Preprocessed Title Example</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5/29/2021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9</a:t>
            </a:fld>
            <a:endParaRPr lang="en-US"/>
          </a:p>
        </p:txBody>
      </p:sp>
      <p:graphicFrame>
        <p:nvGraphicFramePr>
          <p:cNvPr id="14" name="Table 13">
            <a:extLst>
              <a:ext uri="{FF2B5EF4-FFF2-40B4-BE49-F238E27FC236}">
                <a16:creationId xmlns:a16="http://schemas.microsoft.com/office/drawing/2014/main" id="{EBB3C1F1-DF07-4C8A-AEA1-38BF40813A1F}"/>
              </a:ext>
            </a:extLst>
          </p:cNvPr>
          <p:cNvGraphicFramePr>
            <a:graphicFrameLocks noGrp="1"/>
          </p:cNvGraphicFramePr>
          <p:nvPr>
            <p:extLst>
              <p:ext uri="{D42A27DB-BD31-4B8C-83A1-F6EECF244321}">
                <p14:modId xmlns:p14="http://schemas.microsoft.com/office/powerpoint/2010/main" val="3057307707"/>
              </p:ext>
            </p:extLst>
          </p:nvPr>
        </p:nvGraphicFramePr>
        <p:xfrm>
          <a:off x="1523998" y="1508944"/>
          <a:ext cx="8824688" cy="3457650"/>
        </p:xfrm>
        <a:graphic>
          <a:graphicData uri="http://schemas.openxmlformats.org/drawingml/2006/table">
            <a:tbl>
              <a:tblPr firstRow="1" bandRow="1">
                <a:tableStyleId>{5C22544A-7EE6-4342-B048-85BDC9FD1C3A}</a:tableStyleId>
              </a:tblPr>
              <a:tblGrid>
                <a:gridCol w="4412344">
                  <a:extLst>
                    <a:ext uri="{9D8B030D-6E8A-4147-A177-3AD203B41FA5}">
                      <a16:colId xmlns:a16="http://schemas.microsoft.com/office/drawing/2014/main" val="2851696159"/>
                    </a:ext>
                  </a:extLst>
                </a:gridCol>
                <a:gridCol w="4412344">
                  <a:extLst>
                    <a:ext uri="{9D8B030D-6E8A-4147-A177-3AD203B41FA5}">
                      <a16:colId xmlns:a16="http://schemas.microsoft.com/office/drawing/2014/main" val="1005280288"/>
                    </a:ext>
                  </a:extLst>
                </a:gridCol>
              </a:tblGrid>
              <a:tr h="670437">
                <a:tc>
                  <a:txBody>
                    <a:bodyPr/>
                    <a:lstStyle/>
                    <a:p>
                      <a:pPr algn="ctr"/>
                      <a:r>
                        <a:rPr lang="en-US" dirty="0"/>
                        <a:t>Original</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Preprocessed</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775902">
                <a:tc>
                  <a:txBody>
                    <a:bodyPr/>
                    <a:lstStyle/>
                    <a:p>
                      <a:pPr algn="ctr"/>
                      <a:r>
                        <a:rPr lang="en-AU" dirty="0"/>
                        <a:t>Health Canada approves AstraZeneca</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dirty="0"/>
                        <a:t>health, </a:t>
                      </a:r>
                      <a:r>
                        <a:rPr lang="en-AU" dirty="0" err="1"/>
                        <a:t>canada</a:t>
                      </a:r>
                      <a:r>
                        <a:rPr lang="en-AU" dirty="0"/>
                        <a:t>, </a:t>
                      </a:r>
                      <a:r>
                        <a:rPr lang="en-AU" dirty="0" err="1"/>
                        <a:t>approv</a:t>
                      </a:r>
                      <a:r>
                        <a:rPr lang="en-AU" dirty="0"/>
                        <a:t>, </a:t>
                      </a:r>
                      <a:r>
                        <a:rPr lang="en-AU" dirty="0" err="1"/>
                        <a:t>astrazeneca</a:t>
                      </a:r>
                      <a:r>
                        <a:rPr lang="en-AU" dirty="0"/>
                        <a:t>, covid,</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670437">
                <a:tc>
                  <a:txBody>
                    <a:bodyPr/>
                    <a:lstStyle/>
                    <a:p>
                      <a:pPr algn="ctr"/>
                      <a:r>
                        <a:rPr lang="en-AU" dirty="0"/>
                        <a:t>COVID-19 in Canada: 'Vaccination passports'</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AU" dirty="0"/>
                        <a:t>covid, </a:t>
                      </a:r>
                      <a:r>
                        <a:rPr lang="en-AU" dirty="0" err="1"/>
                        <a:t>canada</a:t>
                      </a:r>
                      <a:r>
                        <a:rPr lang="en-AU" dirty="0"/>
                        <a:t>, </a:t>
                      </a:r>
                      <a:r>
                        <a:rPr lang="en-AU" dirty="0" err="1"/>
                        <a:t>vaccin</a:t>
                      </a:r>
                      <a:r>
                        <a:rPr lang="en-AU" dirty="0"/>
                        <a:t>, passport, near,</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6273471"/>
                  </a:ext>
                </a:extLst>
              </a:tr>
              <a:tr h="670437">
                <a:tc>
                  <a:txBody>
                    <a:bodyPr/>
                    <a:lstStyle/>
                    <a:p>
                      <a:pPr algn="ctr"/>
                      <a:r>
                        <a:rPr lang="en-AU" dirty="0"/>
                        <a:t>Coronavirus variants could fuel Canada's third</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dirty="0" err="1"/>
                        <a:t>canadian</a:t>
                      </a:r>
                      <a:r>
                        <a:rPr lang="en-AU" dirty="0"/>
                        <a:t>, govern, extend, covid, </a:t>
                      </a:r>
                      <a:r>
                        <a:rPr lang="en-AU" dirty="0" err="1"/>
                        <a:t>emerg</a:t>
                      </a:r>
                      <a:r>
                        <a:rPr lang="en-AU" dirty="0"/>
                        <a:t>, benefit</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4212300"/>
                  </a:ext>
                </a:extLst>
              </a:tr>
              <a:tr h="670437">
                <a:tc>
                  <a:txBody>
                    <a:bodyPr/>
                    <a:lstStyle/>
                    <a:p>
                      <a:pPr algn="ctr"/>
                      <a:r>
                        <a:rPr lang="en-AU" dirty="0"/>
                        <a:t>Canadian government to extend COVID-19 </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pt-BR" dirty="0"/>
                        <a:t>canada, pfizer, extrem, commit, meet, vaccin</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44962671"/>
                  </a:ext>
                </a:extLst>
              </a:tr>
            </a:tbl>
          </a:graphicData>
        </a:graphic>
      </p:graphicFrame>
    </p:spTree>
    <p:extLst>
      <p:ext uri="{BB962C8B-B14F-4D97-AF65-F5344CB8AC3E}">
        <p14:creationId xmlns:p14="http://schemas.microsoft.com/office/powerpoint/2010/main" val="1804551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TotalTime>
  <Words>1429</Words>
  <Application>Microsoft Office PowerPoint</Application>
  <PresentationFormat>Widescreen</PresentationFormat>
  <Paragraphs>261</Paragraphs>
  <Slides>29</Slides>
  <Notes>14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Calibri Light</vt:lpstr>
      <vt:lpstr>Century Gothic</vt:lpstr>
      <vt:lpstr>Helvetica Neue</vt:lpstr>
      <vt:lpstr>Inter</vt:lpstr>
      <vt:lpstr>Office Theme</vt:lpstr>
      <vt:lpstr>think-cell Slide</vt:lpstr>
      <vt:lpstr>PowerPoint Presentation</vt:lpstr>
      <vt:lpstr>PowerPoint Presentation</vt:lpstr>
      <vt:lpstr>Agenda</vt:lpstr>
      <vt:lpstr>Data Science Pipeline</vt:lpstr>
      <vt:lpstr>Background </vt:lpstr>
      <vt:lpstr>Business Question</vt:lpstr>
      <vt:lpstr>Data Set  Sourced Kaggle Vaccine Reddit Myths </vt:lpstr>
      <vt:lpstr>Data Preparation and Preprocessing Topic Modelling</vt:lpstr>
      <vt:lpstr>PowerPoint Presentation</vt:lpstr>
      <vt:lpstr>Data Preparation and Preprocessing Sentiment Analysis</vt:lpstr>
      <vt:lpstr>PowerPoint Presentation</vt:lpstr>
      <vt:lpstr>Topic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Sentiment Analysis</vt:lpstr>
      <vt:lpstr>Results Sentiment Analysis </vt:lpstr>
      <vt:lpstr>PowerPoint Presentation</vt:lpstr>
      <vt:lpstr> Summary</vt:lpstr>
      <vt:lpstr>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 parekh</dc:creator>
  <cp:lastModifiedBy>shrey parekh</cp:lastModifiedBy>
  <cp:revision>39</cp:revision>
  <dcterms:created xsi:type="dcterms:W3CDTF">2021-05-28T12:56:18Z</dcterms:created>
  <dcterms:modified xsi:type="dcterms:W3CDTF">2021-05-29T06:14:47Z</dcterms:modified>
</cp:coreProperties>
</file>